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8" r:id="rId2"/>
    <p:sldId id="270" r:id="rId3"/>
    <p:sldId id="256" r:id="rId4"/>
    <p:sldId id="266" r:id="rId5"/>
    <p:sldId id="267" r:id="rId6"/>
    <p:sldId id="269" r:id="rId7"/>
    <p:sldId id="262" r:id="rId8"/>
    <p:sldId id="263" r:id="rId9"/>
    <p:sldId id="257" r:id="rId10"/>
    <p:sldId id="258" r:id="rId11"/>
    <p:sldId id="261" r:id="rId12"/>
    <p:sldId id="260" r:id="rId13"/>
    <p:sldId id="259" r:id="rId14"/>
    <p:sldId id="264"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Murphy" initials="M" lastIdx="4" clrIdx="0"/>
  <p:cmAuthor id="1" name="Anita Rolfe" initials="AR"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93E13D51-2DC5-4648-9ED0-4DC715DAFE2F}" type="datetimeFigureOut">
              <a:rPr lang="en-GB" smtClean="0"/>
              <a:t>03/10/2017</a:t>
            </a:fld>
            <a:endParaRPr lang="en-GB" dirty="0"/>
          </a:p>
        </p:txBody>
      </p:sp>
      <p:sp>
        <p:nvSpPr>
          <p:cNvPr id="23" name="Slide Number Placeholder 22"/>
          <p:cNvSpPr>
            <a:spLocks noGrp="1"/>
          </p:cNvSpPr>
          <p:nvPr>
            <p:ph type="sldNum" sz="quarter" idx="11"/>
          </p:nvPr>
        </p:nvSpPr>
        <p:spPr/>
        <p:txBody>
          <a:bodyPr/>
          <a:lstStyle/>
          <a:p>
            <a:fld id="{0FB7C3C2-9549-4100-9599-A6968E8E7FD5}" type="slidenum">
              <a:rPr lang="en-GB" smtClean="0"/>
              <a:t>‹#›</a:t>
            </a:fld>
            <a:endParaRPr lang="en-GB" dirty="0"/>
          </a:p>
        </p:txBody>
      </p:sp>
      <p:sp>
        <p:nvSpPr>
          <p:cNvPr id="24" name="Footer Placeholder 23"/>
          <p:cNvSpPr>
            <a:spLocks noGrp="1"/>
          </p:cNvSpPr>
          <p:nvPr>
            <p:ph type="ftr" sz="quarter" idx="12"/>
          </p:nvPr>
        </p:nvSpPr>
        <p:spPr/>
        <p:txBody>
          <a:bodyPr/>
          <a:lstStyle/>
          <a:p>
            <a:endParaRPr lang="en-GB" dirty="0"/>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E13D51-2DC5-4648-9ED0-4DC715DAFE2F}" type="datetimeFigureOut">
              <a:rPr lang="en-GB" smtClean="0"/>
              <a:t>03/10/2017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FB7C3C2-9549-4100-9599-A6968E8E7FD5}"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E13D51-2DC5-4648-9ED0-4DC715DAFE2F}" type="datetimeFigureOut">
              <a:rPr lang="en-GB" smtClean="0"/>
              <a:t>03/10/2017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FB7C3C2-9549-4100-9599-A6968E8E7FD5}"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93E13D51-2DC5-4648-9ED0-4DC715DAFE2F}" type="datetimeFigureOut">
              <a:rPr lang="en-GB" smtClean="0"/>
              <a:t>03/10/2017</a:t>
            </a:fld>
            <a:endParaRPr lang="en-GB" dirty="0"/>
          </a:p>
        </p:txBody>
      </p:sp>
      <p:sp>
        <p:nvSpPr>
          <p:cNvPr id="19" name="Slide Number Placeholder 18"/>
          <p:cNvSpPr>
            <a:spLocks noGrp="1"/>
          </p:cNvSpPr>
          <p:nvPr>
            <p:ph type="sldNum" sz="quarter" idx="15"/>
          </p:nvPr>
        </p:nvSpPr>
        <p:spPr/>
        <p:txBody>
          <a:bodyPr/>
          <a:lstStyle/>
          <a:p>
            <a:fld id="{0FB7C3C2-9549-4100-9599-A6968E8E7FD5}" type="slidenum">
              <a:rPr lang="en-GB" smtClean="0"/>
              <a:t>‹#›</a:t>
            </a:fld>
            <a:endParaRPr lang="en-GB" dirty="0"/>
          </a:p>
        </p:txBody>
      </p:sp>
      <p:sp>
        <p:nvSpPr>
          <p:cNvPr id="21" name="Footer Placeholder 20"/>
          <p:cNvSpPr>
            <a:spLocks noGrp="1"/>
          </p:cNvSpPr>
          <p:nvPr>
            <p:ph type="ftr" sz="quarter" idx="16"/>
          </p:nvPr>
        </p:nvSpPr>
        <p:spPr/>
        <p:txBody>
          <a:bodyPr/>
          <a:lstStyle/>
          <a:p>
            <a:endParaRPr lang="en-GB" dirty="0"/>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93E13D51-2DC5-4648-9ED0-4DC715DAFE2F}" type="datetimeFigureOut">
              <a:rPr lang="en-GB" smtClean="0"/>
              <a:t>03/10/2017</a:t>
            </a:fld>
            <a:endParaRPr lang="en-GB" dirty="0"/>
          </a:p>
        </p:txBody>
      </p:sp>
      <p:sp>
        <p:nvSpPr>
          <p:cNvPr id="20" name="Slide Number Placeholder 19"/>
          <p:cNvSpPr>
            <a:spLocks noGrp="1"/>
          </p:cNvSpPr>
          <p:nvPr>
            <p:ph type="sldNum" sz="quarter" idx="11"/>
          </p:nvPr>
        </p:nvSpPr>
        <p:spPr/>
        <p:txBody>
          <a:bodyPr/>
          <a:lstStyle/>
          <a:p>
            <a:fld id="{0FB7C3C2-9549-4100-9599-A6968E8E7FD5}" type="slidenum">
              <a:rPr lang="en-GB" smtClean="0"/>
              <a:t>‹#›</a:t>
            </a:fld>
            <a:endParaRPr lang="en-GB" dirty="0"/>
          </a:p>
        </p:txBody>
      </p:sp>
      <p:sp>
        <p:nvSpPr>
          <p:cNvPr id="21" name="Footer Placeholder 20"/>
          <p:cNvSpPr>
            <a:spLocks noGrp="1"/>
          </p:cNvSpPr>
          <p:nvPr>
            <p:ph type="ftr" sz="quarter" idx="12"/>
          </p:nvPr>
        </p:nvSpPr>
        <p:spPr/>
        <p:txBody>
          <a:bodyPr/>
          <a:lstStyle/>
          <a:p>
            <a:endParaRPr lang="en-GB" dirty="0"/>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93E13D51-2DC5-4648-9ED0-4DC715DAFE2F}" type="datetimeFigureOut">
              <a:rPr lang="en-GB" smtClean="0"/>
              <a:t>03/10/2017</a:t>
            </a:fld>
            <a:endParaRPr lang="en-GB" dirty="0"/>
          </a:p>
        </p:txBody>
      </p:sp>
      <p:sp>
        <p:nvSpPr>
          <p:cNvPr id="25" name="Slide Number Placeholder 24"/>
          <p:cNvSpPr>
            <a:spLocks noGrp="1"/>
          </p:cNvSpPr>
          <p:nvPr>
            <p:ph type="sldNum" sz="quarter" idx="16"/>
          </p:nvPr>
        </p:nvSpPr>
        <p:spPr/>
        <p:txBody>
          <a:bodyPr/>
          <a:lstStyle/>
          <a:p>
            <a:fld id="{0FB7C3C2-9549-4100-9599-A6968E8E7FD5}" type="slidenum">
              <a:rPr lang="en-GB" smtClean="0"/>
              <a:t>‹#›</a:t>
            </a:fld>
            <a:endParaRPr lang="en-GB" dirty="0"/>
          </a:p>
        </p:txBody>
      </p:sp>
      <p:sp>
        <p:nvSpPr>
          <p:cNvPr id="26" name="Footer Placeholder 25"/>
          <p:cNvSpPr>
            <a:spLocks noGrp="1"/>
          </p:cNvSpPr>
          <p:nvPr>
            <p:ph type="ftr" sz="quarter" idx="17"/>
          </p:nvPr>
        </p:nvSpPr>
        <p:spPr/>
        <p:txBody>
          <a:bodyPr/>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93E13D51-2DC5-4648-9ED0-4DC715DAFE2F}" type="datetimeFigureOut">
              <a:rPr lang="en-GB" smtClean="0"/>
              <a:t>03/10/2017</a:t>
            </a:fld>
            <a:endParaRPr lang="en-GB" dirty="0"/>
          </a:p>
        </p:txBody>
      </p:sp>
      <p:sp>
        <p:nvSpPr>
          <p:cNvPr id="24" name="Slide Number Placeholder 23"/>
          <p:cNvSpPr>
            <a:spLocks noGrp="1"/>
          </p:cNvSpPr>
          <p:nvPr>
            <p:ph type="sldNum" sz="quarter" idx="17"/>
          </p:nvPr>
        </p:nvSpPr>
        <p:spPr/>
        <p:txBody>
          <a:bodyPr/>
          <a:lstStyle/>
          <a:p>
            <a:fld id="{0FB7C3C2-9549-4100-9599-A6968E8E7FD5}" type="slidenum">
              <a:rPr lang="en-GB" smtClean="0"/>
              <a:t>‹#›</a:t>
            </a:fld>
            <a:endParaRPr lang="en-GB" dirty="0"/>
          </a:p>
        </p:txBody>
      </p:sp>
      <p:sp>
        <p:nvSpPr>
          <p:cNvPr id="29" name="Footer Placeholder 28"/>
          <p:cNvSpPr>
            <a:spLocks noGrp="1"/>
          </p:cNvSpPr>
          <p:nvPr>
            <p:ph type="ftr" sz="quarter" idx="18"/>
          </p:nvPr>
        </p:nvSpPr>
        <p:spPr/>
        <p:txBody>
          <a:body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10"/>
          <p:cNvSpPr>
            <a:spLocks noGrp="1"/>
          </p:cNvSpPr>
          <p:nvPr>
            <p:ph type="dt" sz="half" idx="10"/>
          </p:nvPr>
        </p:nvSpPr>
        <p:spPr/>
        <p:txBody>
          <a:bodyPr/>
          <a:lstStyle/>
          <a:p>
            <a:fld id="{93E13D51-2DC5-4648-9ED0-4DC715DAFE2F}" type="datetimeFigureOut">
              <a:rPr lang="en-GB" smtClean="0"/>
              <a:t>03/10/2017</a:t>
            </a:fld>
            <a:endParaRPr lang="en-GB" dirty="0"/>
          </a:p>
        </p:txBody>
      </p:sp>
      <p:sp>
        <p:nvSpPr>
          <p:cNvPr id="14" name="Slide Number Placeholder 13"/>
          <p:cNvSpPr>
            <a:spLocks noGrp="1"/>
          </p:cNvSpPr>
          <p:nvPr>
            <p:ph type="sldNum" sz="quarter" idx="11"/>
          </p:nvPr>
        </p:nvSpPr>
        <p:spPr/>
        <p:txBody>
          <a:bodyPr/>
          <a:lstStyle/>
          <a:p>
            <a:fld id="{0FB7C3C2-9549-4100-9599-A6968E8E7FD5}" type="slidenum">
              <a:rPr lang="en-GB" smtClean="0"/>
              <a:t>‹#›</a:t>
            </a:fld>
            <a:endParaRPr lang="en-GB" dirty="0"/>
          </a:p>
        </p:txBody>
      </p:sp>
      <p:sp>
        <p:nvSpPr>
          <p:cNvPr id="18" name="Footer Placeholder 17"/>
          <p:cNvSpPr>
            <a:spLocks noGrp="1"/>
          </p:cNvSpPr>
          <p:nvPr>
            <p:ph type="ftr" sz="quarter" idx="12"/>
          </p:nvPr>
        </p:nvSpPr>
        <p:spPr/>
        <p:txBody>
          <a:bodyPr/>
          <a:lstStyle/>
          <a:p>
            <a:endParaRPr lang="en-GB" dirty="0"/>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93E13D51-2DC5-4648-9ED0-4DC715DAFE2F}" type="datetimeFigureOut">
              <a:rPr lang="en-GB" smtClean="0"/>
              <a:t>03/10/2017</a:t>
            </a:fld>
            <a:endParaRPr lang="en-GB" dirty="0"/>
          </a:p>
        </p:txBody>
      </p:sp>
      <p:sp>
        <p:nvSpPr>
          <p:cNvPr id="12" name="Slide Number Placeholder 11"/>
          <p:cNvSpPr>
            <a:spLocks noGrp="1"/>
          </p:cNvSpPr>
          <p:nvPr>
            <p:ph type="sldNum" sz="quarter" idx="11"/>
          </p:nvPr>
        </p:nvSpPr>
        <p:spPr/>
        <p:txBody>
          <a:bodyPr/>
          <a:lstStyle/>
          <a:p>
            <a:fld id="{0FB7C3C2-9549-4100-9599-A6968E8E7FD5}" type="slidenum">
              <a:rPr lang="en-GB" smtClean="0"/>
              <a:t>‹#›</a:t>
            </a:fld>
            <a:endParaRPr lang="en-GB" dirty="0"/>
          </a:p>
        </p:txBody>
      </p:sp>
      <p:sp>
        <p:nvSpPr>
          <p:cNvPr id="13" name="Footer Placeholder 12"/>
          <p:cNvSpPr>
            <a:spLocks noGrp="1"/>
          </p:cNvSpPr>
          <p:nvPr>
            <p:ph type="ftr" sz="quarter" idx="12"/>
          </p:nvPr>
        </p:nvSpPr>
        <p:spPr/>
        <p:txBody>
          <a:body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93E13D51-2DC5-4648-9ED0-4DC715DAFE2F}" type="datetimeFigureOut">
              <a:rPr lang="en-GB" smtClean="0"/>
              <a:t>03/10/2017</a:t>
            </a:fld>
            <a:endParaRPr lang="en-GB" dirty="0"/>
          </a:p>
        </p:txBody>
      </p:sp>
      <p:sp>
        <p:nvSpPr>
          <p:cNvPr id="18" name="Slide Number Placeholder 17"/>
          <p:cNvSpPr>
            <a:spLocks noGrp="1"/>
          </p:cNvSpPr>
          <p:nvPr>
            <p:ph type="sldNum" sz="quarter" idx="16"/>
          </p:nvPr>
        </p:nvSpPr>
        <p:spPr/>
        <p:txBody>
          <a:bodyPr/>
          <a:lstStyle/>
          <a:p>
            <a:fld id="{0FB7C3C2-9549-4100-9599-A6968E8E7FD5}" type="slidenum">
              <a:rPr lang="en-GB" smtClean="0"/>
              <a:t>‹#›</a:t>
            </a:fld>
            <a:endParaRPr lang="en-GB" dirty="0"/>
          </a:p>
        </p:txBody>
      </p:sp>
      <p:sp>
        <p:nvSpPr>
          <p:cNvPr id="20" name="Footer Placeholder 19"/>
          <p:cNvSpPr>
            <a:spLocks noGrp="1"/>
          </p:cNvSpPr>
          <p:nvPr>
            <p:ph type="ftr" sz="quarter" idx="17"/>
          </p:nvPr>
        </p:nvSpPr>
        <p:spPr/>
        <p:txBody>
          <a:bodyPr/>
          <a:lstStyle/>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93E13D51-2DC5-4648-9ED0-4DC715DAFE2F}" type="datetimeFigureOut">
              <a:rPr lang="en-GB" smtClean="0"/>
              <a:t>03/10/2017</a:t>
            </a:fld>
            <a:endParaRPr lang="en-GB" dirty="0"/>
          </a:p>
        </p:txBody>
      </p:sp>
      <p:sp>
        <p:nvSpPr>
          <p:cNvPr id="20" name="Slide Number Placeholder 19"/>
          <p:cNvSpPr>
            <a:spLocks noGrp="1"/>
          </p:cNvSpPr>
          <p:nvPr>
            <p:ph type="sldNum" sz="quarter" idx="15"/>
          </p:nvPr>
        </p:nvSpPr>
        <p:spPr/>
        <p:txBody>
          <a:bodyPr/>
          <a:lstStyle/>
          <a:p>
            <a:fld id="{0FB7C3C2-9549-4100-9599-A6968E8E7FD5}" type="slidenum">
              <a:rPr lang="en-GB" smtClean="0"/>
              <a:t>‹#›</a:t>
            </a:fld>
            <a:endParaRPr lang="en-GB" dirty="0"/>
          </a:p>
        </p:txBody>
      </p:sp>
      <p:sp>
        <p:nvSpPr>
          <p:cNvPr id="21" name="Footer Placeholder 20"/>
          <p:cNvSpPr>
            <a:spLocks noGrp="1"/>
          </p:cNvSpPr>
          <p:nvPr>
            <p:ph type="ftr" sz="quarter" idx="16"/>
          </p:nvPr>
        </p:nvSpPr>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93E13D51-2DC5-4648-9ED0-4DC715DAFE2F}" type="datetimeFigureOut">
              <a:rPr lang="en-GB" smtClean="0"/>
              <a:t>03/10/2017</a:t>
            </a:fld>
            <a:endParaRPr lang="en-GB" dirty="0"/>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GB" dirty="0"/>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0FB7C3C2-9549-4100-9599-A6968E8E7FD5}" type="slidenum">
              <a:rPr lang="en-GB" smtClean="0"/>
              <a:t>‹#›</a:t>
            </a:fld>
            <a:endParaRPr lang="en-GB"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nitarolfe@nhs.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GB" dirty="0" smtClean="0"/>
              <a:t>“There’s nothing general about </a:t>
            </a:r>
            <a:br>
              <a:rPr lang="en-GB" dirty="0" smtClean="0"/>
            </a:br>
            <a:r>
              <a:rPr lang="en-GB" dirty="0" smtClean="0"/>
              <a:t>General Practice Nursing” </a:t>
            </a:r>
            <a:endParaRPr lang="en-GB" dirty="0"/>
          </a:p>
        </p:txBody>
      </p:sp>
      <p:sp>
        <p:nvSpPr>
          <p:cNvPr id="8" name="Text Placeholder 7"/>
          <p:cNvSpPr>
            <a:spLocks noGrp="1"/>
          </p:cNvSpPr>
          <p:nvPr>
            <p:ph type="body" sz="half" idx="2"/>
          </p:nvPr>
        </p:nvSpPr>
        <p:spPr>
          <a:xfrm>
            <a:off x="352426" y="1052736"/>
            <a:ext cx="4075558" cy="4377466"/>
          </a:xfrm>
        </p:spPr>
        <p:txBody>
          <a:bodyPr>
            <a:noAutofit/>
          </a:bodyPr>
          <a:lstStyle/>
          <a:p>
            <a:r>
              <a:rPr lang="en-GB" sz="1100" b="1" u="sng" dirty="0" smtClean="0"/>
              <a:t>Enabled with thanks to</a:t>
            </a:r>
            <a:r>
              <a:rPr lang="en-GB" sz="1100" b="1" dirty="0" smtClean="0"/>
              <a:t>: </a:t>
            </a:r>
          </a:p>
          <a:p>
            <a:r>
              <a:rPr lang="en-GB" sz="1100" b="1" dirty="0" smtClean="0"/>
              <a:t>Bolton CCG</a:t>
            </a:r>
          </a:p>
          <a:p>
            <a:r>
              <a:rPr lang="en-GB" sz="1100" b="1" dirty="0" smtClean="0"/>
              <a:t>Bury CCG </a:t>
            </a:r>
          </a:p>
          <a:p>
            <a:r>
              <a:rPr lang="en-GB" sz="1100" b="1" dirty="0" smtClean="0"/>
              <a:t>Heywood Middleton and Rochdale CCG</a:t>
            </a:r>
          </a:p>
          <a:p>
            <a:r>
              <a:rPr lang="en-GB" sz="1100" b="1" dirty="0" smtClean="0"/>
              <a:t>Manchester CCG </a:t>
            </a:r>
          </a:p>
          <a:p>
            <a:r>
              <a:rPr lang="en-GB" sz="1100" b="1" dirty="0" smtClean="0"/>
              <a:t>Oldham CCG</a:t>
            </a:r>
          </a:p>
          <a:p>
            <a:r>
              <a:rPr lang="en-GB" sz="1100" b="1" dirty="0" smtClean="0"/>
              <a:t>Salford CCG</a:t>
            </a:r>
          </a:p>
          <a:p>
            <a:r>
              <a:rPr lang="en-GB" sz="1100" b="1" dirty="0" smtClean="0"/>
              <a:t>Stockport CCG</a:t>
            </a:r>
          </a:p>
          <a:p>
            <a:r>
              <a:rPr lang="en-GB" sz="1100" b="1" dirty="0" smtClean="0"/>
              <a:t>Tameside and </a:t>
            </a:r>
            <a:r>
              <a:rPr lang="en-GB" sz="1100" b="1" dirty="0"/>
              <a:t> </a:t>
            </a:r>
            <a:r>
              <a:rPr lang="en-GB" sz="1100" b="1" dirty="0" smtClean="0"/>
              <a:t>Glossop CCG</a:t>
            </a:r>
          </a:p>
          <a:p>
            <a:r>
              <a:rPr lang="en-GB" sz="1100" b="1" dirty="0" smtClean="0"/>
              <a:t>Trafford CCG</a:t>
            </a:r>
          </a:p>
          <a:p>
            <a:r>
              <a:rPr lang="en-GB" sz="1100" b="1" dirty="0" smtClean="0"/>
              <a:t>Wigan CCG</a:t>
            </a:r>
          </a:p>
        </p:txBody>
      </p:sp>
      <p:pic>
        <p:nvPicPr>
          <p:cNvPr id="10" name="Picture 4" descr="Diamond, Gem, Jewel, Shiny, Fashion"/>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4131772" y="1340768"/>
            <a:ext cx="4752528" cy="432048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4283968" y="4293096"/>
            <a:ext cx="4600332" cy="923330"/>
          </a:xfrm>
          <a:prstGeom prst="rect">
            <a:avLst/>
          </a:prstGeom>
          <a:noFill/>
        </p:spPr>
        <p:txBody>
          <a:bodyPr wrap="square" rtlCol="0">
            <a:spAutoFit/>
          </a:bodyPr>
          <a:lstStyle/>
          <a:p>
            <a:pPr algn="ctr"/>
            <a:r>
              <a:rPr lang="en-GB" dirty="0" smtClean="0"/>
              <a:t>A collaborative celebration of General Practice Nursing  practice across Greater  Manchester</a:t>
            </a:r>
          </a:p>
          <a:p>
            <a:pPr algn="ctr"/>
            <a:r>
              <a:rPr lang="en-GB" dirty="0" smtClean="0"/>
              <a:t>15 February  2018</a:t>
            </a:r>
            <a:endParaRPr lang="en-GB" dirty="0"/>
          </a:p>
        </p:txBody>
      </p:sp>
      <p:pic>
        <p:nvPicPr>
          <p:cNvPr id="1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5522770"/>
            <a:ext cx="1907704" cy="12139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9959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r>
              <a:rPr lang="en-US" b="1" dirty="0"/>
              <a:t>This award recognises and rewards the vital contribution </a:t>
            </a:r>
            <a:r>
              <a:rPr lang="en-US" b="1" dirty="0" smtClean="0"/>
              <a:t>nurses and Health care practitioner (HCPs) provide </a:t>
            </a:r>
            <a:r>
              <a:rPr lang="en-US" b="1" dirty="0"/>
              <a:t>in primary </a:t>
            </a:r>
            <a:r>
              <a:rPr lang="en-US" b="1" dirty="0" smtClean="0"/>
              <a:t>care. </a:t>
            </a:r>
            <a:r>
              <a:rPr lang="en-US" b="1" dirty="0"/>
              <a:t>The </a:t>
            </a:r>
            <a:r>
              <a:rPr lang="en-US" b="1" dirty="0" smtClean="0"/>
              <a:t>Judges </a:t>
            </a:r>
            <a:r>
              <a:rPr lang="en-US" b="1" dirty="0"/>
              <a:t>are seeking nominations </a:t>
            </a:r>
            <a:r>
              <a:rPr lang="en-US" b="1" dirty="0" smtClean="0"/>
              <a:t>from patients/their carers or patient/carer groups who have been impressed with the care they have received.</a:t>
            </a:r>
          </a:p>
          <a:p>
            <a:r>
              <a:rPr lang="en-US" b="1" dirty="0"/>
              <a:t>The </a:t>
            </a:r>
            <a:r>
              <a:rPr lang="en-US" b="1" dirty="0" smtClean="0"/>
              <a:t>patient/carer or patient/carer group needs to provide examples from one or more of the following:</a:t>
            </a:r>
          </a:p>
          <a:p>
            <a:pPr marL="285750" indent="-285750">
              <a:buFont typeface="Arial" panose="020B0604020202020204" pitchFamily="34" charset="0"/>
              <a:buChar char="•"/>
            </a:pPr>
            <a:r>
              <a:rPr lang="en-US" b="1" dirty="0" smtClean="0"/>
              <a:t>A story of their experience that demonstrates the skills, knowledge and experience of the nurse or health care support worker.</a:t>
            </a:r>
          </a:p>
          <a:p>
            <a:pPr marL="285750" indent="-285750">
              <a:buFont typeface="Arial" panose="020B0604020202020204" pitchFamily="34" charset="0"/>
              <a:buChar char="•"/>
            </a:pPr>
            <a:r>
              <a:rPr lang="en-US" b="1" dirty="0" smtClean="0"/>
              <a:t>How the work of the nurse or the HCP has improved outcomes for a number of patients across the practice </a:t>
            </a:r>
          </a:p>
          <a:p>
            <a:pPr marL="285750" indent="-285750">
              <a:buFont typeface="Arial" panose="020B0604020202020204" pitchFamily="34" charset="0"/>
              <a:buChar char="•"/>
            </a:pPr>
            <a:endParaRPr lang="en-US" b="1" dirty="0"/>
          </a:p>
          <a:p>
            <a:r>
              <a:rPr lang="en-US" dirty="0"/>
              <a:t>This award is open to </a:t>
            </a:r>
            <a:r>
              <a:rPr lang="en-US" dirty="0" smtClean="0"/>
              <a:t> patients or patient  groups who have received care in a General </a:t>
            </a:r>
            <a:r>
              <a:rPr lang="en-US" dirty="0"/>
              <a:t>Practice setting .</a:t>
            </a:r>
          </a:p>
          <a:p>
            <a:r>
              <a:rPr lang="en-US" dirty="0"/>
              <a:t>Entries are welcomed </a:t>
            </a:r>
            <a:r>
              <a:rPr lang="en-US" dirty="0" smtClean="0"/>
              <a:t>from individuals who are registered  with a Greater Manchester GP practice  or patient groups representing particular patient forums</a:t>
            </a:r>
            <a:endParaRPr lang="en-GB" dirty="0"/>
          </a:p>
        </p:txBody>
      </p:sp>
      <p:sp>
        <p:nvSpPr>
          <p:cNvPr id="3" name="Title 2"/>
          <p:cNvSpPr>
            <a:spLocks noGrp="1"/>
          </p:cNvSpPr>
          <p:nvPr>
            <p:ph type="title"/>
          </p:nvPr>
        </p:nvSpPr>
        <p:spPr/>
        <p:txBody>
          <a:bodyPr/>
          <a:lstStyle/>
          <a:p>
            <a:pPr algn="ctr"/>
            <a:r>
              <a:rPr lang="en-GB" dirty="0" smtClean="0"/>
              <a:t>People’s Choice </a:t>
            </a:r>
            <a:r>
              <a:rPr lang="en-GB" dirty="0"/>
              <a:t>A</a:t>
            </a:r>
            <a:r>
              <a:rPr lang="en-GB" dirty="0" smtClean="0"/>
              <a:t>ward </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116633"/>
            <a:ext cx="1728192" cy="1368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747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Rising Star ( for Practice </a:t>
            </a:r>
            <a:r>
              <a:rPr lang="en-GB" dirty="0"/>
              <a:t>N</a:t>
            </a:r>
            <a:r>
              <a:rPr lang="en-GB" dirty="0" smtClean="0"/>
              <a:t>urses with less than 2 years experience) </a:t>
            </a:r>
            <a:endParaRPr lang="en-GB" dirty="0"/>
          </a:p>
        </p:txBody>
      </p:sp>
      <p:pic>
        <p:nvPicPr>
          <p:cNvPr id="3"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368152" cy="151216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95536" y="1772816"/>
            <a:ext cx="8352928" cy="4832092"/>
          </a:xfrm>
          <a:prstGeom prst="rect">
            <a:avLst/>
          </a:prstGeom>
        </p:spPr>
        <p:txBody>
          <a:bodyPr wrap="square">
            <a:spAutoFit/>
          </a:bodyPr>
          <a:lstStyle/>
          <a:p>
            <a:r>
              <a:rPr lang="en-US" sz="1400" b="1" dirty="0"/>
              <a:t>This award recognises and rewards the </a:t>
            </a:r>
            <a:r>
              <a:rPr lang="en-US" sz="1400" b="1" dirty="0" smtClean="0"/>
              <a:t>contribution  from nurses  who are new (ish) to primary </a:t>
            </a:r>
            <a:r>
              <a:rPr lang="en-US" sz="1400" b="1" dirty="0"/>
              <a:t>care . The </a:t>
            </a:r>
            <a:r>
              <a:rPr lang="en-US" sz="1400" b="1" dirty="0" smtClean="0"/>
              <a:t>Judges </a:t>
            </a:r>
            <a:r>
              <a:rPr lang="en-US" sz="1400" b="1" dirty="0"/>
              <a:t>are seeking nominations from practice nurses </a:t>
            </a:r>
            <a:r>
              <a:rPr lang="en-US" sz="1400" b="1" dirty="0" smtClean="0"/>
              <a:t> with less than 2 years experience in primary care who are developing their delivery of  </a:t>
            </a:r>
            <a:r>
              <a:rPr lang="en-US" sz="1400" b="1" dirty="0"/>
              <a:t>confident contemporary </a:t>
            </a:r>
            <a:r>
              <a:rPr lang="en-US" sz="1400" b="1" dirty="0" smtClean="0"/>
              <a:t>primary care  </a:t>
            </a:r>
            <a:r>
              <a:rPr lang="en-US" sz="1400" b="1" dirty="0"/>
              <a:t>and who </a:t>
            </a:r>
            <a:r>
              <a:rPr lang="en-US" sz="1400" b="1" dirty="0" smtClean="0"/>
              <a:t>are consistently performing </a:t>
            </a:r>
            <a:r>
              <a:rPr lang="en-US" sz="1400" b="1" dirty="0"/>
              <a:t>above what is considered as the ‘norm’ for their peer group</a:t>
            </a:r>
            <a:r>
              <a:rPr lang="en-US" sz="1400" b="1" dirty="0" smtClean="0"/>
              <a:t>.</a:t>
            </a:r>
          </a:p>
          <a:p>
            <a:endParaRPr lang="en-US" sz="1400" b="1" dirty="0"/>
          </a:p>
          <a:p>
            <a:r>
              <a:rPr lang="en-US" sz="1400" b="1" dirty="0"/>
              <a:t>The nurse needs to demonstrate their </a:t>
            </a:r>
            <a:r>
              <a:rPr lang="en-US" sz="1400" b="1" dirty="0" smtClean="0"/>
              <a:t>developing nursing </a:t>
            </a:r>
            <a:r>
              <a:rPr lang="en-US" sz="1400" b="1" dirty="0"/>
              <a:t>expertise from one or more of  the following areas: </a:t>
            </a:r>
          </a:p>
          <a:p>
            <a:pPr marL="285750" indent="-285750">
              <a:buFont typeface="Arial" panose="020B0604020202020204" pitchFamily="34" charset="0"/>
              <a:buChar char="•"/>
            </a:pPr>
            <a:r>
              <a:rPr lang="en-US" sz="1400" b="1" dirty="0"/>
              <a:t>How their patients </a:t>
            </a:r>
            <a:r>
              <a:rPr lang="en-US" sz="1400" b="1" dirty="0" smtClean="0"/>
              <a:t>have experienced  </a:t>
            </a:r>
            <a:r>
              <a:rPr lang="en-US" sz="1400" b="1" dirty="0"/>
              <a:t>a better  experience, better care outcomes  and support because of their </a:t>
            </a:r>
            <a:r>
              <a:rPr lang="en-US" sz="1400" b="1" dirty="0" smtClean="0"/>
              <a:t>care</a:t>
            </a:r>
            <a:endParaRPr lang="en-US" sz="1400" b="1" dirty="0"/>
          </a:p>
          <a:p>
            <a:pPr marL="285750" indent="-285750">
              <a:buFont typeface="Arial" panose="020B0604020202020204" pitchFamily="34" charset="0"/>
              <a:buChar char="•"/>
            </a:pPr>
            <a:r>
              <a:rPr lang="en-US" sz="1400" b="1" dirty="0"/>
              <a:t>How they have embedded a thorough programme of illness prevention  </a:t>
            </a:r>
            <a:endParaRPr lang="en-US" sz="1400" dirty="0"/>
          </a:p>
          <a:p>
            <a:pPr marL="285750" indent="-285750">
              <a:buFont typeface="Arial" panose="020B0604020202020204" pitchFamily="34" charset="0"/>
              <a:buChar char="•"/>
            </a:pPr>
            <a:r>
              <a:rPr lang="en-US" sz="1400" b="1" dirty="0"/>
              <a:t>Where and how the nurse works collaboratively with or alongside the wider Health and Social care teams such as GPs, District Nursing, or Social </a:t>
            </a:r>
            <a:r>
              <a:rPr lang="en-US" sz="1400" b="1" dirty="0" smtClean="0"/>
              <a:t>workers</a:t>
            </a:r>
            <a:endParaRPr lang="en-US" sz="1400" dirty="0"/>
          </a:p>
          <a:p>
            <a:pPr marL="285750" indent="-285750">
              <a:buFont typeface="Arial" panose="020B0604020202020204" pitchFamily="34" charset="0"/>
              <a:buChar char="•"/>
            </a:pPr>
            <a:r>
              <a:rPr lang="en-US" sz="1400" b="1" dirty="0"/>
              <a:t>How they engage with the wider community such as care homes,  practice patient groups </a:t>
            </a:r>
          </a:p>
          <a:p>
            <a:pPr marL="285750" indent="-285750">
              <a:buFont typeface="Arial" panose="020B0604020202020204" pitchFamily="34" charset="0"/>
              <a:buChar char="•"/>
            </a:pPr>
            <a:r>
              <a:rPr lang="en-US" sz="1400" b="1" dirty="0"/>
              <a:t>How they have contributed to improving quality improvement within the practice setting </a:t>
            </a:r>
            <a:endParaRPr lang="en-US" sz="1400" dirty="0"/>
          </a:p>
          <a:p>
            <a:pPr marL="285750" indent="-285750">
              <a:buFont typeface="Arial" panose="020B0604020202020204" pitchFamily="34" charset="0"/>
              <a:buChar char="•"/>
            </a:pPr>
            <a:r>
              <a:rPr lang="en-US" sz="1400" b="1" dirty="0"/>
              <a:t>What is different about the care they </a:t>
            </a:r>
            <a:r>
              <a:rPr lang="en-US" sz="1400" b="1" dirty="0" smtClean="0"/>
              <a:t>provide</a:t>
            </a:r>
            <a:endParaRPr lang="en-US" sz="1400" dirty="0"/>
          </a:p>
          <a:p>
            <a:pPr marL="285750" indent="-285750">
              <a:buFont typeface="Arial" panose="020B0604020202020204" pitchFamily="34" charset="0"/>
              <a:buChar char="•"/>
            </a:pPr>
            <a:r>
              <a:rPr lang="en-US" sz="1400" b="1" dirty="0"/>
              <a:t>How they have engaged with patients </a:t>
            </a:r>
          </a:p>
          <a:p>
            <a:pPr marL="285750" indent="-285750">
              <a:buFont typeface="Arial" panose="020B0604020202020204" pitchFamily="34" charset="0"/>
              <a:buChar char="•"/>
            </a:pPr>
            <a:r>
              <a:rPr lang="en-US" sz="1400" b="1" dirty="0"/>
              <a:t>How they obtain feedback on the care that they provide </a:t>
            </a:r>
            <a:endParaRPr lang="en-US" sz="1400" dirty="0"/>
          </a:p>
          <a:p>
            <a:endParaRPr lang="en-GB" sz="1400" dirty="0"/>
          </a:p>
          <a:p>
            <a:r>
              <a:rPr lang="en-US" sz="1400" dirty="0"/>
              <a:t>This award is open to </a:t>
            </a:r>
            <a:r>
              <a:rPr lang="en-US" sz="1400" dirty="0" smtClean="0"/>
              <a:t>nurses with no more than 2 years experience in November 2017  </a:t>
            </a:r>
            <a:r>
              <a:rPr lang="en-US" sz="1400" dirty="0"/>
              <a:t>that provide care as part of a General Practice setting .</a:t>
            </a:r>
          </a:p>
          <a:p>
            <a:r>
              <a:rPr lang="en-US" sz="1400" dirty="0"/>
              <a:t>Entries are welcomed from the entire practice nurse workforce of Greater Manchester . Nurses can either nominate themselves, or be nominated by a care professional, patient or carer. 	</a:t>
            </a:r>
          </a:p>
        </p:txBody>
      </p:sp>
    </p:spTree>
    <p:extLst>
      <p:ext uri="{BB962C8B-B14F-4D97-AF65-F5344CB8AC3E}">
        <p14:creationId xmlns:p14="http://schemas.microsoft.com/office/powerpoint/2010/main" val="1725767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62500" lnSpcReduction="20000"/>
          </a:bodyPr>
          <a:lstStyle/>
          <a:p>
            <a:r>
              <a:rPr lang="en-US" b="1" dirty="0"/>
              <a:t>This award recognises and rewards the vital contribution </a:t>
            </a:r>
            <a:r>
              <a:rPr lang="en-US" b="1" dirty="0" smtClean="0"/>
              <a:t>the practice nursing team provides </a:t>
            </a:r>
            <a:r>
              <a:rPr lang="en-US" b="1" dirty="0"/>
              <a:t>in primary care . The </a:t>
            </a:r>
            <a:r>
              <a:rPr lang="en-US" b="1" dirty="0" smtClean="0"/>
              <a:t>Judges </a:t>
            </a:r>
            <a:r>
              <a:rPr lang="en-US" b="1" dirty="0"/>
              <a:t>are seeking nominations from practice </a:t>
            </a:r>
            <a:r>
              <a:rPr lang="en-US" b="1" dirty="0" smtClean="0"/>
              <a:t>nursing teams  </a:t>
            </a:r>
            <a:r>
              <a:rPr lang="en-US" b="1" dirty="0"/>
              <a:t>who consistently deliver confident contemporary care  and who consistently perform above what is considered as the ‘norm’ for their peer group.</a:t>
            </a:r>
          </a:p>
          <a:p>
            <a:r>
              <a:rPr lang="en-US" b="1" dirty="0" smtClean="0"/>
              <a:t>The practice nursing team  </a:t>
            </a:r>
            <a:r>
              <a:rPr lang="en-US" b="1" dirty="0"/>
              <a:t>needs to demonstrate their nursing expertise from one or more of  the following areas: </a:t>
            </a:r>
          </a:p>
          <a:p>
            <a:pPr marL="285750" indent="-285750">
              <a:buFont typeface="Arial" panose="020B0604020202020204" pitchFamily="34" charset="0"/>
              <a:buChar char="•"/>
            </a:pPr>
            <a:r>
              <a:rPr lang="en-US" b="1" dirty="0"/>
              <a:t>How their patients have consistently experienced  a better  experience, better care outcomes  and support because of their </a:t>
            </a:r>
            <a:r>
              <a:rPr lang="en-US" b="1" dirty="0" smtClean="0"/>
              <a:t>care</a:t>
            </a:r>
            <a:endParaRPr lang="en-US" b="1" dirty="0"/>
          </a:p>
          <a:p>
            <a:pPr marL="285750" indent="-285750">
              <a:buFont typeface="Arial" panose="020B0604020202020204" pitchFamily="34" charset="0"/>
              <a:buChar char="•"/>
            </a:pPr>
            <a:r>
              <a:rPr lang="en-US" b="1" dirty="0"/>
              <a:t>How they have embedded a thorough programme of illness prevention  </a:t>
            </a:r>
            <a:endParaRPr lang="en-US" dirty="0"/>
          </a:p>
          <a:p>
            <a:pPr marL="285750" indent="-285750">
              <a:buFont typeface="Arial" panose="020B0604020202020204" pitchFamily="34" charset="0"/>
              <a:buChar char="•"/>
            </a:pPr>
            <a:r>
              <a:rPr lang="en-US" b="1" dirty="0"/>
              <a:t>Where and how the nurse works collaboratively with or alongside the wider Health and Social care teams such as GPs, District Nursing, or Social </a:t>
            </a:r>
            <a:r>
              <a:rPr lang="en-US" b="1" dirty="0" smtClean="0"/>
              <a:t>Workers </a:t>
            </a:r>
            <a:endParaRPr lang="en-US" dirty="0"/>
          </a:p>
          <a:p>
            <a:pPr marL="285750" indent="-285750">
              <a:buFont typeface="Arial" panose="020B0604020202020204" pitchFamily="34" charset="0"/>
              <a:buChar char="•"/>
            </a:pPr>
            <a:r>
              <a:rPr lang="en-US" b="1" dirty="0"/>
              <a:t>How they engage with the wider community such as care homes,  practice patient groups </a:t>
            </a:r>
          </a:p>
          <a:p>
            <a:pPr marL="285750" indent="-285750">
              <a:buFont typeface="Arial" panose="020B0604020202020204" pitchFamily="34" charset="0"/>
              <a:buChar char="•"/>
            </a:pPr>
            <a:r>
              <a:rPr lang="en-US" b="1" dirty="0"/>
              <a:t>How they have contributed to improving quality improvement within the practice setting </a:t>
            </a:r>
            <a:endParaRPr lang="en-US" dirty="0"/>
          </a:p>
          <a:p>
            <a:pPr marL="285750" indent="-285750">
              <a:buFont typeface="Arial" panose="020B0604020202020204" pitchFamily="34" charset="0"/>
              <a:buChar char="•"/>
            </a:pPr>
            <a:r>
              <a:rPr lang="en-US" b="1" dirty="0"/>
              <a:t>What is different about the care </a:t>
            </a:r>
            <a:r>
              <a:rPr lang="en-US" b="1" dirty="0" smtClean="0"/>
              <a:t>their team provide</a:t>
            </a:r>
            <a:endParaRPr lang="en-US" dirty="0"/>
          </a:p>
          <a:p>
            <a:pPr marL="285750" indent="-285750">
              <a:buFont typeface="Arial" panose="020B0604020202020204" pitchFamily="34" charset="0"/>
              <a:buChar char="•"/>
            </a:pPr>
            <a:r>
              <a:rPr lang="en-US" b="1" dirty="0"/>
              <a:t>How they have engaged with patients </a:t>
            </a:r>
            <a:r>
              <a:rPr lang="en-US" b="1" dirty="0" smtClean="0"/>
              <a:t>as a team</a:t>
            </a:r>
            <a:endParaRPr lang="en-US" b="1" dirty="0"/>
          </a:p>
          <a:p>
            <a:pPr marL="285750" indent="-285750">
              <a:buFont typeface="Arial" panose="020B0604020202020204" pitchFamily="34" charset="0"/>
              <a:buChar char="•"/>
            </a:pPr>
            <a:r>
              <a:rPr lang="en-US" b="1" dirty="0"/>
              <a:t>How they obtain feedback on the care that they provide </a:t>
            </a:r>
            <a:r>
              <a:rPr lang="en-US" b="1" dirty="0" smtClean="0"/>
              <a:t>as a team</a:t>
            </a:r>
            <a:endParaRPr lang="en-US" dirty="0"/>
          </a:p>
          <a:p>
            <a:endParaRPr lang="en-GB" dirty="0"/>
          </a:p>
          <a:p>
            <a:r>
              <a:rPr lang="en-US" dirty="0"/>
              <a:t>This award is open to </a:t>
            </a:r>
            <a:r>
              <a:rPr lang="en-US" dirty="0" smtClean="0"/>
              <a:t>practice nursing teams </a:t>
            </a:r>
            <a:r>
              <a:rPr lang="en-US" dirty="0"/>
              <a:t>that provide care as part of a General Practice </a:t>
            </a:r>
            <a:r>
              <a:rPr lang="en-US" dirty="0" smtClean="0"/>
              <a:t>setting.</a:t>
            </a:r>
            <a:endParaRPr lang="en-US" dirty="0"/>
          </a:p>
          <a:p>
            <a:r>
              <a:rPr lang="en-US" dirty="0"/>
              <a:t>Entries are welcomed from the entire practice nurse workforce of Greater </a:t>
            </a:r>
            <a:r>
              <a:rPr lang="en-US" dirty="0" smtClean="0"/>
              <a:t>Manchester. </a:t>
            </a:r>
            <a:r>
              <a:rPr lang="en-US" dirty="0"/>
              <a:t>Nurses can either nominate themselves, or be nominated by a care professional, patient or carer.</a:t>
            </a:r>
            <a:endParaRPr lang="en-GB" dirty="0"/>
          </a:p>
        </p:txBody>
      </p:sp>
      <p:sp>
        <p:nvSpPr>
          <p:cNvPr id="3" name="Title 2"/>
          <p:cNvSpPr>
            <a:spLocks noGrp="1"/>
          </p:cNvSpPr>
          <p:nvPr>
            <p:ph type="title"/>
          </p:nvPr>
        </p:nvSpPr>
        <p:spPr>
          <a:xfrm>
            <a:off x="323528" y="188640"/>
            <a:ext cx="7680960" cy="1066800"/>
          </a:xfrm>
        </p:spPr>
        <p:txBody>
          <a:bodyPr/>
          <a:lstStyle/>
          <a:p>
            <a:r>
              <a:rPr lang="en-GB" dirty="0" smtClean="0"/>
              <a:t>Practice Nursing </a:t>
            </a:r>
            <a:r>
              <a:rPr lang="en-GB" dirty="0"/>
              <a:t>T</a:t>
            </a:r>
            <a:r>
              <a:rPr lang="en-GB" dirty="0" smtClean="0"/>
              <a:t>eam of the Year </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368152"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075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70000" lnSpcReduction="20000"/>
          </a:bodyPr>
          <a:lstStyle/>
          <a:p>
            <a:r>
              <a:rPr lang="en-US" dirty="0"/>
              <a:t>This award is </a:t>
            </a:r>
            <a:r>
              <a:rPr lang="en-US" dirty="0" smtClean="0"/>
              <a:t>for Practice Nursing  </a:t>
            </a:r>
            <a:r>
              <a:rPr lang="en-US" dirty="0"/>
              <a:t>leaders who have developed initiatives </a:t>
            </a:r>
            <a:r>
              <a:rPr lang="en-US" dirty="0" smtClean="0"/>
              <a:t>to improve their practice, practice </a:t>
            </a:r>
            <a:r>
              <a:rPr lang="en-US" dirty="0"/>
              <a:t>team</a:t>
            </a:r>
            <a:r>
              <a:rPr lang="en-US" dirty="0" smtClean="0"/>
              <a:t>, or celebrate and raise the profile of primary care nursing.</a:t>
            </a:r>
          </a:p>
          <a:p>
            <a:r>
              <a:rPr lang="en-US" b="1" dirty="0" smtClean="0"/>
              <a:t>Leaders </a:t>
            </a:r>
            <a:r>
              <a:rPr lang="en-US" b="1" dirty="0"/>
              <a:t>will need to demonstrate the following: </a:t>
            </a:r>
            <a:endParaRPr lang="en-US" dirty="0"/>
          </a:p>
          <a:p>
            <a:pPr marL="285750" indent="-285750">
              <a:buFont typeface="Arial" panose="020B0604020202020204" pitchFamily="34" charset="0"/>
              <a:buChar char="•"/>
            </a:pPr>
            <a:r>
              <a:rPr lang="en-US" b="1" dirty="0" smtClean="0"/>
              <a:t>They </a:t>
            </a:r>
            <a:r>
              <a:rPr lang="en-US" b="1" dirty="0"/>
              <a:t>have created conditions where innovation thrives </a:t>
            </a:r>
            <a:endParaRPr lang="en-US" dirty="0"/>
          </a:p>
          <a:p>
            <a:pPr marL="285750" indent="-285750">
              <a:buFont typeface="Arial" panose="020B0604020202020204" pitchFamily="34" charset="0"/>
              <a:buChar char="•"/>
            </a:pPr>
            <a:r>
              <a:rPr lang="en-US" b="1" dirty="0" smtClean="0"/>
              <a:t>The </a:t>
            </a:r>
            <a:r>
              <a:rPr lang="en-US" b="1" dirty="0"/>
              <a:t>initiatives they have developed have led to a change in </a:t>
            </a:r>
            <a:r>
              <a:rPr lang="en-US" b="1" dirty="0" smtClean="0"/>
              <a:t>staff/practice or primary care culture </a:t>
            </a:r>
            <a:endParaRPr lang="en-US" dirty="0"/>
          </a:p>
          <a:p>
            <a:pPr marL="285750" indent="-285750">
              <a:buFont typeface="Arial" panose="020B0604020202020204" pitchFamily="34" charset="0"/>
              <a:buChar char="•"/>
            </a:pPr>
            <a:r>
              <a:rPr lang="en-US" b="1" dirty="0" smtClean="0"/>
              <a:t>They </a:t>
            </a:r>
            <a:r>
              <a:rPr lang="en-US" b="1" dirty="0"/>
              <a:t>have sought </a:t>
            </a:r>
            <a:r>
              <a:rPr lang="en-US" b="1" dirty="0" smtClean="0"/>
              <a:t>and developed opportunities </a:t>
            </a:r>
            <a:r>
              <a:rPr lang="en-US" b="1" dirty="0"/>
              <a:t>that will improve the quality of care </a:t>
            </a:r>
            <a:endParaRPr lang="en-US" dirty="0"/>
          </a:p>
          <a:p>
            <a:pPr marL="285750" indent="-285750">
              <a:buFont typeface="Arial" panose="020B0604020202020204" pitchFamily="34" charset="0"/>
              <a:buChar char="•"/>
            </a:pPr>
            <a:r>
              <a:rPr lang="en-US" dirty="0" smtClean="0"/>
              <a:t> </a:t>
            </a:r>
            <a:r>
              <a:rPr lang="en-US" b="1" dirty="0"/>
              <a:t>They have advanced knowledge and decision making skills that motivate staff </a:t>
            </a:r>
            <a:endParaRPr lang="en-US" dirty="0"/>
          </a:p>
          <a:p>
            <a:pPr marL="285750" indent="-285750">
              <a:buFont typeface="Arial" panose="020B0604020202020204" pitchFamily="34" charset="0"/>
              <a:buChar char="•"/>
            </a:pPr>
            <a:r>
              <a:rPr lang="en-US" dirty="0" smtClean="0"/>
              <a:t> </a:t>
            </a:r>
            <a:r>
              <a:rPr lang="en-US" b="1" dirty="0" smtClean="0"/>
              <a:t>They </a:t>
            </a:r>
            <a:r>
              <a:rPr lang="en-US" b="1" dirty="0"/>
              <a:t>have developed their practice to mentor, supervise and lead staff effectively to embed change </a:t>
            </a:r>
            <a:endParaRPr lang="en-US" dirty="0"/>
          </a:p>
          <a:p>
            <a:pPr marL="285750" indent="-285750">
              <a:buFont typeface="Arial" panose="020B0604020202020204" pitchFamily="34" charset="0"/>
              <a:buChar char="•"/>
            </a:pPr>
            <a:r>
              <a:rPr lang="en-US" b="1" dirty="0" smtClean="0"/>
              <a:t>They </a:t>
            </a:r>
            <a:r>
              <a:rPr lang="en-US" b="1" dirty="0"/>
              <a:t>have a flexible approach that enables the </a:t>
            </a:r>
            <a:r>
              <a:rPr lang="en-US" b="1" dirty="0" smtClean="0"/>
              <a:t>primary care nursing workforce </a:t>
            </a:r>
            <a:r>
              <a:rPr lang="en-US" b="1" dirty="0"/>
              <a:t>to develop skills </a:t>
            </a:r>
            <a:endParaRPr lang="en-US" dirty="0"/>
          </a:p>
          <a:p>
            <a:pPr marL="285750" indent="-285750">
              <a:buFont typeface="Arial" panose="020B0604020202020204" pitchFamily="34" charset="0"/>
              <a:buChar char="•"/>
            </a:pPr>
            <a:r>
              <a:rPr lang="en-US" b="1" dirty="0" smtClean="0"/>
              <a:t>They </a:t>
            </a:r>
            <a:r>
              <a:rPr lang="en-US" b="1" dirty="0"/>
              <a:t>have empowered others to be confident and competent in their approach to their role </a:t>
            </a:r>
            <a:endParaRPr lang="en-US" dirty="0"/>
          </a:p>
          <a:p>
            <a:pPr marL="285750" indent="-285750">
              <a:buFont typeface="Arial" panose="020B0604020202020204" pitchFamily="34" charset="0"/>
              <a:buChar char="•"/>
            </a:pPr>
            <a:r>
              <a:rPr lang="en-US" b="1" dirty="0" smtClean="0"/>
              <a:t>They </a:t>
            </a:r>
            <a:r>
              <a:rPr lang="en-US" b="1" dirty="0"/>
              <a:t>have been champions of quality </a:t>
            </a:r>
            <a:endParaRPr lang="en-US" dirty="0"/>
          </a:p>
          <a:p>
            <a:endParaRPr lang="en-GB" dirty="0"/>
          </a:p>
          <a:p>
            <a:r>
              <a:rPr lang="en-US" dirty="0"/>
              <a:t>This award is open </a:t>
            </a:r>
            <a:r>
              <a:rPr lang="en-US" dirty="0" smtClean="0"/>
              <a:t>to primary care nursing  </a:t>
            </a:r>
            <a:r>
              <a:rPr lang="en-US" dirty="0"/>
              <a:t>l</a:t>
            </a:r>
            <a:r>
              <a:rPr lang="en-US" dirty="0" smtClean="0"/>
              <a:t>eaders across Greater Manchester . </a:t>
            </a:r>
            <a:r>
              <a:rPr lang="en-US" dirty="0"/>
              <a:t>Entries are welcomed </a:t>
            </a:r>
            <a:r>
              <a:rPr lang="en-US" dirty="0" smtClean="0"/>
              <a:t>from all GM GP practices. </a:t>
            </a:r>
            <a:r>
              <a:rPr lang="en-US" dirty="0"/>
              <a:t>Leaders can either nominate themselves, or be nominated by a manager, colleague or </a:t>
            </a:r>
            <a:r>
              <a:rPr lang="en-US" dirty="0" smtClean="0"/>
              <a:t>other primary care </a:t>
            </a:r>
            <a:r>
              <a:rPr lang="en-US" dirty="0"/>
              <a:t>professional. 	</a:t>
            </a:r>
          </a:p>
          <a:p>
            <a:endParaRPr lang="en-GB" dirty="0"/>
          </a:p>
        </p:txBody>
      </p:sp>
      <p:sp>
        <p:nvSpPr>
          <p:cNvPr id="3" name="Title 2"/>
          <p:cNvSpPr>
            <a:spLocks noGrp="1"/>
          </p:cNvSpPr>
          <p:nvPr>
            <p:ph type="title"/>
          </p:nvPr>
        </p:nvSpPr>
        <p:spPr/>
        <p:txBody>
          <a:bodyPr/>
          <a:lstStyle/>
          <a:p>
            <a:pPr algn="ctr"/>
            <a:r>
              <a:rPr lang="en-GB" dirty="0" smtClean="0"/>
              <a:t>Inspirational Leader Award</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368152" cy="1296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025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GB" dirty="0" smtClean="0"/>
              <a:t>This award will have 10 winners, one primary care nurse  from each CCG and the awards focus will be to identify the key change agents for primary care from across the nursing community </a:t>
            </a:r>
          </a:p>
          <a:p>
            <a:r>
              <a:rPr lang="en-GB" dirty="0" smtClean="0"/>
              <a:t>Each CCG is asked to nominate </a:t>
            </a:r>
          </a:p>
          <a:p>
            <a:pPr marL="285750" indent="-285750">
              <a:buFont typeface="Arial" panose="020B0604020202020204" pitchFamily="34" charset="0"/>
              <a:buChar char="•"/>
            </a:pPr>
            <a:r>
              <a:rPr lang="en-GB" dirty="0"/>
              <a:t>O</a:t>
            </a:r>
            <a:r>
              <a:rPr lang="en-GB" dirty="0" smtClean="0"/>
              <a:t>ne primary care nurse/or a  primary care nursing team from a GP practice who can demonstrate a service transformation that is consistent with 21</a:t>
            </a:r>
            <a:r>
              <a:rPr lang="en-GB" baseline="30000" dirty="0" smtClean="0"/>
              <a:t>st</a:t>
            </a:r>
            <a:r>
              <a:rPr lang="en-GB" dirty="0" smtClean="0"/>
              <a:t> primary care provision.</a:t>
            </a:r>
          </a:p>
          <a:p>
            <a:pPr marL="285750" indent="-285750">
              <a:buFont typeface="Arial" panose="020B0604020202020204" pitchFamily="34" charset="0"/>
              <a:buChar char="•"/>
            </a:pPr>
            <a:r>
              <a:rPr lang="en-GB" dirty="0" smtClean="0"/>
              <a:t>The nomination needs to be accompanied with the transformation example.</a:t>
            </a:r>
          </a:p>
        </p:txBody>
      </p:sp>
      <p:sp>
        <p:nvSpPr>
          <p:cNvPr id="3" name="Title 2"/>
          <p:cNvSpPr>
            <a:spLocks noGrp="1"/>
          </p:cNvSpPr>
          <p:nvPr>
            <p:ph type="title"/>
          </p:nvPr>
        </p:nvSpPr>
        <p:spPr/>
        <p:txBody>
          <a:bodyPr/>
          <a:lstStyle/>
          <a:p>
            <a:pPr algn="ctr"/>
            <a:r>
              <a:rPr lang="en-GB" dirty="0" smtClean="0"/>
              <a:t>Transforming Services Award</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368152" cy="1296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630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55000" lnSpcReduction="20000"/>
          </a:bodyPr>
          <a:lstStyle/>
          <a:p>
            <a:r>
              <a:rPr lang="en-US" b="1" dirty="0"/>
              <a:t>This award recognises and rewards the vital </a:t>
            </a:r>
            <a:r>
              <a:rPr lang="en-US" b="1" dirty="0" smtClean="0"/>
              <a:t>contribution the  </a:t>
            </a:r>
            <a:r>
              <a:rPr lang="en-US" b="1" dirty="0"/>
              <a:t>practice </a:t>
            </a:r>
            <a:r>
              <a:rPr lang="en-US" b="1" dirty="0" smtClean="0"/>
              <a:t>nurse innovator provided </a:t>
            </a:r>
            <a:r>
              <a:rPr lang="en-US" b="1" dirty="0"/>
              <a:t>in primary care . The </a:t>
            </a:r>
            <a:r>
              <a:rPr lang="en-US" b="1" dirty="0" smtClean="0"/>
              <a:t>Judges </a:t>
            </a:r>
            <a:r>
              <a:rPr lang="en-US" b="1" dirty="0"/>
              <a:t>are </a:t>
            </a:r>
            <a:r>
              <a:rPr lang="en-US" b="1" dirty="0" smtClean="0"/>
              <a:t>are</a:t>
            </a:r>
            <a:r>
              <a:rPr lang="en-US" b="1" dirty="0" smtClean="0"/>
              <a:t> seeking </a:t>
            </a:r>
            <a:r>
              <a:rPr lang="en-US" b="1" dirty="0"/>
              <a:t>nominations from practice nurses who consistently deliver confident contemporary care  and who consistently perform above what is considered as the ‘norm’ for their peer group.</a:t>
            </a:r>
          </a:p>
          <a:p>
            <a:r>
              <a:rPr lang="en-US" b="1" dirty="0"/>
              <a:t>The </a:t>
            </a:r>
            <a:r>
              <a:rPr lang="en-US" b="1" dirty="0" smtClean="0"/>
              <a:t>nurse innovator </a:t>
            </a:r>
            <a:r>
              <a:rPr lang="en-US" b="1" dirty="0"/>
              <a:t>needs to demonstrate their nursing expertise from one or more of  the following areas: </a:t>
            </a:r>
          </a:p>
          <a:p>
            <a:pPr marL="285750" indent="-285750">
              <a:buFont typeface="Arial" panose="020B0604020202020204" pitchFamily="34" charset="0"/>
              <a:buChar char="•"/>
            </a:pPr>
            <a:r>
              <a:rPr lang="en-US" b="1" dirty="0"/>
              <a:t>How their patients have consistently experienced  a better  experience, better care outcomes  and support because of their </a:t>
            </a:r>
            <a:r>
              <a:rPr lang="en-US" b="1" dirty="0" smtClean="0"/>
              <a:t>innovation </a:t>
            </a:r>
            <a:endParaRPr lang="en-US" b="1" dirty="0"/>
          </a:p>
          <a:p>
            <a:pPr marL="285750" indent="-285750">
              <a:buFont typeface="Arial" panose="020B0604020202020204" pitchFamily="34" charset="0"/>
              <a:buChar char="•"/>
            </a:pPr>
            <a:r>
              <a:rPr lang="en-US" b="1" dirty="0"/>
              <a:t>How they have embedded a thorough programme of illness prevention </a:t>
            </a:r>
            <a:r>
              <a:rPr lang="en-US" b="1" dirty="0" smtClean="0"/>
              <a:t>that is leading edge and can be adapted to other primary care teams</a:t>
            </a:r>
            <a:endParaRPr lang="en-US" dirty="0"/>
          </a:p>
          <a:p>
            <a:pPr marL="285750" indent="-285750">
              <a:buFont typeface="Arial" panose="020B0604020202020204" pitchFamily="34" charset="0"/>
              <a:buChar char="•"/>
            </a:pPr>
            <a:r>
              <a:rPr lang="en-US" b="1" dirty="0"/>
              <a:t>Where and how the nurse works collaboratively with or alongside the wider Health and Social </a:t>
            </a:r>
            <a:r>
              <a:rPr lang="en-US" b="1" dirty="0" smtClean="0"/>
              <a:t>Care </a:t>
            </a:r>
            <a:r>
              <a:rPr lang="en-US" b="1" dirty="0"/>
              <a:t>teams such as GPs, District Nursing, or Social W</a:t>
            </a:r>
            <a:r>
              <a:rPr lang="en-US" b="1" dirty="0" smtClean="0"/>
              <a:t>orkers to ensure their innovation is embedded </a:t>
            </a:r>
            <a:endParaRPr lang="en-US" dirty="0"/>
          </a:p>
          <a:p>
            <a:pPr marL="285750" indent="-285750">
              <a:buFont typeface="Arial" panose="020B0604020202020204" pitchFamily="34" charset="0"/>
              <a:buChar char="•"/>
            </a:pPr>
            <a:r>
              <a:rPr lang="en-US" b="1" dirty="0"/>
              <a:t>How they engage with the wider community such as care homes,  practice patient groups </a:t>
            </a:r>
            <a:r>
              <a:rPr lang="en-US" b="1" dirty="0" smtClean="0"/>
              <a:t>to raise the profile of their innovation</a:t>
            </a:r>
            <a:endParaRPr lang="en-US" b="1" dirty="0"/>
          </a:p>
          <a:p>
            <a:pPr marL="285750" indent="-285750">
              <a:buFont typeface="Arial" panose="020B0604020202020204" pitchFamily="34" charset="0"/>
              <a:buChar char="•"/>
            </a:pPr>
            <a:r>
              <a:rPr lang="en-US" b="1" dirty="0"/>
              <a:t>How they have contributed to improving quality improvement within the practice </a:t>
            </a:r>
            <a:r>
              <a:rPr lang="en-US" b="1" dirty="0" smtClean="0"/>
              <a:t>setting through their innovation  </a:t>
            </a:r>
            <a:endParaRPr lang="en-US" dirty="0"/>
          </a:p>
          <a:p>
            <a:pPr marL="285750" indent="-285750">
              <a:buFont typeface="Arial" panose="020B0604020202020204" pitchFamily="34" charset="0"/>
              <a:buChar char="•"/>
            </a:pPr>
            <a:r>
              <a:rPr lang="en-US" b="1" dirty="0"/>
              <a:t>What is different about </a:t>
            </a:r>
            <a:r>
              <a:rPr lang="en-US" b="1" dirty="0" smtClean="0"/>
              <a:t>the innovation</a:t>
            </a:r>
            <a:endParaRPr lang="en-US" dirty="0"/>
          </a:p>
          <a:p>
            <a:pPr marL="285750" indent="-285750">
              <a:buFont typeface="Arial" panose="020B0604020202020204" pitchFamily="34" charset="0"/>
              <a:buChar char="•"/>
            </a:pPr>
            <a:r>
              <a:rPr lang="en-US" b="1" dirty="0"/>
              <a:t>How they have engaged with </a:t>
            </a:r>
            <a:r>
              <a:rPr lang="en-US" b="1" dirty="0" smtClean="0"/>
              <a:t>patients to ensure the innovation is consistent with good patient experience </a:t>
            </a:r>
            <a:endParaRPr lang="en-US" b="1" dirty="0"/>
          </a:p>
          <a:p>
            <a:pPr marL="285750" indent="-285750">
              <a:buFont typeface="Arial" panose="020B0604020202020204" pitchFamily="34" charset="0"/>
              <a:buChar char="•"/>
            </a:pPr>
            <a:r>
              <a:rPr lang="en-US" b="1" dirty="0"/>
              <a:t>How they obtain feedback on the </a:t>
            </a:r>
            <a:r>
              <a:rPr lang="en-US" b="1" dirty="0" smtClean="0"/>
              <a:t>innovation </a:t>
            </a:r>
            <a:r>
              <a:rPr lang="en-US" b="1" dirty="0"/>
              <a:t>that they </a:t>
            </a:r>
            <a:r>
              <a:rPr lang="en-US" b="1" dirty="0" smtClean="0"/>
              <a:t>developed </a:t>
            </a:r>
            <a:endParaRPr lang="en-US" dirty="0"/>
          </a:p>
          <a:p>
            <a:endParaRPr lang="en-GB" dirty="0"/>
          </a:p>
          <a:p>
            <a:r>
              <a:rPr lang="en-US" dirty="0"/>
              <a:t>This award is open to nurses that provide care as part of a General Practice </a:t>
            </a:r>
            <a:r>
              <a:rPr lang="en-US" dirty="0" smtClean="0"/>
              <a:t>setting.</a:t>
            </a:r>
            <a:endParaRPr lang="en-US" dirty="0"/>
          </a:p>
          <a:p>
            <a:r>
              <a:rPr lang="en-US" dirty="0"/>
              <a:t>Entries are welcomed from the entire practice nurse workforce of Greater Manchester . Nurses can either nominate themselves, or be nominated by a care professional, patient or carer.</a:t>
            </a:r>
            <a:endParaRPr lang="en-GB" dirty="0"/>
          </a:p>
        </p:txBody>
      </p:sp>
      <p:sp>
        <p:nvSpPr>
          <p:cNvPr id="3" name="Title 2"/>
          <p:cNvSpPr>
            <a:spLocks noGrp="1"/>
          </p:cNvSpPr>
          <p:nvPr>
            <p:ph type="title"/>
          </p:nvPr>
        </p:nvSpPr>
        <p:spPr/>
        <p:txBody>
          <a:bodyPr/>
          <a:lstStyle/>
          <a:p>
            <a:pPr algn="ctr"/>
            <a:r>
              <a:rPr lang="en-GB" dirty="0" smtClean="0"/>
              <a:t>GPN Innovator of the Year </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368152"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319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20000"/>
          </a:bodyPr>
          <a:lstStyle/>
          <a:p>
            <a:r>
              <a:rPr lang="en-GB" dirty="0" smtClean="0"/>
              <a:t>Greater Manchester’s Practice Nurse Forum would like to take this opportunity to offer a huge “</a:t>
            </a:r>
            <a:r>
              <a:rPr lang="en-GB" b="1" dirty="0" smtClean="0"/>
              <a:t>THANK YOU”</a:t>
            </a:r>
            <a:r>
              <a:rPr lang="en-GB" dirty="0" smtClean="0"/>
              <a:t> to you for supporting  this celebration </a:t>
            </a:r>
            <a:r>
              <a:rPr lang="en-GB" dirty="0"/>
              <a:t>of Good Practice </a:t>
            </a:r>
            <a:r>
              <a:rPr lang="en-GB" dirty="0" smtClean="0"/>
              <a:t>and  Awards Ceremony. </a:t>
            </a:r>
            <a:r>
              <a:rPr lang="en-GB" dirty="0"/>
              <a:t>The event has been collaboratively supported by all Greater Manchester CCGs and Greater Manchester Health and Social Care Partnership</a:t>
            </a:r>
            <a:r>
              <a:rPr lang="en-GB" dirty="0" smtClean="0"/>
              <a:t>.</a:t>
            </a:r>
            <a:endParaRPr lang="en-GB" dirty="0"/>
          </a:p>
          <a:p>
            <a:r>
              <a:rPr lang="en-GB" dirty="0"/>
              <a:t>This event, the first of its </a:t>
            </a:r>
            <a:r>
              <a:rPr lang="en-GB" dirty="0" smtClean="0"/>
              <a:t>kind in Greater Manchester, </a:t>
            </a:r>
            <a:r>
              <a:rPr lang="en-GB" dirty="0"/>
              <a:t>has been designed by the GM Practice Nurse Forum as a platform to celebrate the achievements of General Practice Nursing from each CCG, and to support the expectations of the national GPN 10 point plan. </a:t>
            </a:r>
          </a:p>
          <a:p>
            <a:r>
              <a:rPr lang="en-GB" dirty="0" smtClean="0"/>
              <a:t>The </a:t>
            </a:r>
            <a:r>
              <a:rPr lang="en-GB" dirty="0"/>
              <a:t>programme for the event will be a conference style afternoon from 1pm, Jon </a:t>
            </a:r>
            <a:r>
              <a:rPr lang="en-GB" dirty="0" smtClean="0"/>
              <a:t>Rouse Chief Officer, </a:t>
            </a:r>
            <a:r>
              <a:rPr lang="en-GB" dirty="0"/>
              <a:t>Greater Manchester Health and Social Care Partnership will be opening </a:t>
            </a:r>
            <a:r>
              <a:rPr lang="en-GB" dirty="0" smtClean="0"/>
              <a:t>the conference style </a:t>
            </a:r>
            <a:r>
              <a:rPr lang="en-GB" dirty="0"/>
              <a:t>afternoon, there will be a dinner early evening, followed by the award </a:t>
            </a:r>
            <a:r>
              <a:rPr lang="en-GB" dirty="0" smtClean="0"/>
              <a:t>ceremony to celebrate the very best of GM Primary Care Nursing.</a:t>
            </a:r>
          </a:p>
          <a:p>
            <a:r>
              <a:rPr lang="en-GB" dirty="0" smtClean="0"/>
              <a:t>This pack provides information on the Award Categories that nurses and Health Care Practitioners can be nominated for. We look forward to seeing you in February 2018 </a:t>
            </a:r>
          </a:p>
          <a:p>
            <a:r>
              <a:rPr lang="en-GB" b="1" dirty="0" smtClean="0"/>
              <a:t>Anita Rolfe Chair of the GM Practice Nursing Forum </a:t>
            </a:r>
            <a:r>
              <a:rPr lang="en-GB" b="1" dirty="0" smtClean="0">
                <a:solidFill>
                  <a:srgbClr val="FFFF00"/>
                </a:solidFill>
                <a:hlinkClick r:id="rId2"/>
              </a:rPr>
              <a:t>anitarolfe@nhs.net</a:t>
            </a:r>
            <a:r>
              <a:rPr lang="en-GB" b="1" dirty="0" smtClean="0"/>
              <a:t> </a:t>
            </a:r>
            <a:endParaRPr lang="en-GB" b="1" dirty="0"/>
          </a:p>
          <a:p>
            <a:endParaRPr lang="en-GB" dirty="0"/>
          </a:p>
        </p:txBody>
      </p:sp>
      <p:sp>
        <p:nvSpPr>
          <p:cNvPr id="3" name="Title 2"/>
          <p:cNvSpPr>
            <a:spLocks noGrp="1"/>
          </p:cNvSpPr>
          <p:nvPr>
            <p:ph type="title"/>
          </p:nvPr>
        </p:nvSpPr>
        <p:spPr/>
        <p:txBody>
          <a:bodyPr>
            <a:normAutofit fontScale="90000"/>
          </a:bodyPr>
          <a:lstStyle/>
          <a:p>
            <a:pPr algn="ctr"/>
            <a:r>
              <a:rPr lang="en-GB" dirty="0"/>
              <a:t>“There’s nothing general about </a:t>
            </a:r>
            <a:br>
              <a:rPr lang="en-GB" dirty="0"/>
            </a:br>
            <a:r>
              <a:rPr lang="en-GB" dirty="0"/>
              <a:t>General Practice Nursing” </a:t>
            </a:r>
          </a:p>
        </p:txBody>
      </p:sp>
    </p:spTree>
    <p:extLst>
      <p:ext uri="{BB962C8B-B14F-4D97-AF65-F5344CB8AC3E}">
        <p14:creationId xmlns:p14="http://schemas.microsoft.com/office/powerpoint/2010/main" val="2168772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74093"/>
            <a:ext cx="9144000" cy="5040561"/>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352426" y="4149080"/>
            <a:ext cx="4572000" cy="2160240"/>
          </a:xfrm>
        </p:spPr>
        <p:txBody>
          <a:bodyPr>
            <a:normAutofit lnSpcReduction="10000"/>
          </a:bodyPr>
          <a:lstStyle/>
          <a:p>
            <a:endParaRPr lang="en-GB" b="1" dirty="0" smtClean="0"/>
          </a:p>
          <a:p>
            <a:endParaRPr lang="en-GB" b="1" dirty="0"/>
          </a:p>
          <a:p>
            <a:endParaRPr lang="en-GB" b="1" dirty="0" smtClean="0"/>
          </a:p>
          <a:p>
            <a:r>
              <a:rPr lang="en-GB" b="1" dirty="0" smtClean="0"/>
              <a:t>Invite for Nominations and </a:t>
            </a:r>
          </a:p>
          <a:p>
            <a:r>
              <a:rPr lang="en-GB" b="1" dirty="0" smtClean="0"/>
              <a:t>guidance for completion </a:t>
            </a:r>
            <a:endParaRPr lang="en-GB" b="1" dirty="0"/>
          </a:p>
        </p:txBody>
      </p:sp>
      <p:sp>
        <p:nvSpPr>
          <p:cNvPr id="2" name="Title 1"/>
          <p:cNvSpPr>
            <a:spLocks noGrp="1"/>
          </p:cNvSpPr>
          <p:nvPr>
            <p:ph type="title"/>
          </p:nvPr>
        </p:nvSpPr>
        <p:spPr/>
        <p:txBody>
          <a:bodyPr>
            <a:normAutofit fontScale="90000"/>
          </a:bodyPr>
          <a:lstStyle/>
          <a:p>
            <a:r>
              <a:rPr lang="en-GB" dirty="0" smtClean="0"/>
              <a:t>“There’s nothing general about General Practice Nursing” </a:t>
            </a:r>
            <a:endParaRPr lang="en-GB" dirty="0"/>
          </a:p>
        </p:txBody>
      </p:sp>
    </p:spTree>
    <p:extLst>
      <p:ext uri="{BB962C8B-B14F-4D97-AF65-F5344CB8AC3E}">
        <p14:creationId xmlns:p14="http://schemas.microsoft.com/office/powerpoint/2010/main" val="2817634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a:t> </a:t>
            </a: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t>
            </a:r>
            <a:br>
              <a:rPr lang="en-GB" dirty="0"/>
            </a:br>
            <a:r>
              <a:rPr lang="en-GB" b="1" dirty="0"/>
              <a:t>Guidance for Completing Nominations</a:t>
            </a:r>
            <a:endParaRPr lang="en-GB" dirty="0"/>
          </a:p>
        </p:txBody>
      </p:sp>
      <p:sp>
        <p:nvSpPr>
          <p:cNvPr id="3" name="Rectangle 2"/>
          <p:cNvSpPr/>
          <p:nvPr/>
        </p:nvSpPr>
        <p:spPr>
          <a:xfrm>
            <a:off x="539552" y="1211350"/>
            <a:ext cx="7272808" cy="4524315"/>
          </a:xfrm>
          <a:prstGeom prst="rect">
            <a:avLst/>
          </a:prstGeom>
        </p:spPr>
        <p:txBody>
          <a:bodyPr wrap="square">
            <a:spAutoFit/>
          </a:bodyPr>
          <a:lstStyle/>
          <a:p>
            <a:endParaRPr lang="en-GB" dirty="0"/>
          </a:p>
          <a:p>
            <a:r>
              <a:rPr lang="en-US" dirty="0"/>
              <a:t> </a:t>
            </a:r>
            <a:r>
              <a:rPr lang="en-US" b="1" dirty="0"/>
              <a:t>Section 1 - How to complete your nomination: </a:t>
            </a:r>
            <a:endParaRPr lang="en-US" dirty="0"/>
          </a:p>
          <a:p>
            <a:r>
              <a:rPr lang="en-US" dirty="0"/>
              <a:t>Each award has its own nomination form and there are a number of areas for each award that the Judges will assess if the evidence submitted meets the criteria for the award. </a:t>
            </a:r>
            <a:endParaRPr lang="en-US" dirty="0" smtClean="0"/>
          </a:p>
          <a:p>
            <a:endParaRPr lang="en-US" dirty="0"/>
          </a:p>
          <a:p>
            <a:r>
              <a:rPr lang="en-US" dirty="0"/>
              <a:t>You should look at the criteria for each award and use these as a guide when completing the nomination form, please give as much information as possible to show how the person or organisation meets the criteria for the award </a:t>
            </a:r>
            <a:r>
              <a:rPr lang="en-US" dirty="0" smtClean="0"/>
              <a:t>so </a:t>
            </a:r>
            <a:r>
              <a:rPr lang="en-US" dirty="0"/>
              <a:t>that the Judges have </a:t>
            </a:r>
            <a:r>
              <a:rPr lang="en-US" dirty="0" smtClean="0"/>
              <a:t>enough evidence </a:t>
            </a:r>
            <a:r>
              <a:rPr lang="en-US" dirty="0"/>
              <a:t>from you to make a decision. </a:t>
            </a:r>
            <a:endParaRPr lang="en-US" dirty="0" smtClean="0"/>
          </a:p>
          <a:p>
            <a:endParaRPr lang="en-US" dirty="0"/>
          </a:p>
          <a:p>
            <a:r>
              <a:rPr lang="en-US" dirty="0"/>
              <a:t>Please include your name and contact details as well on the form so we can inform you if the person you have nominated has been successful. </a:t>
            </a:r>
          </a:p>
          <a:p>
            <a:r>
              <a:rPr lang="en-US" dirty="0"/>
              <a:t>Once you have completed the nomination form </a:t>
            </a:r>
            <a:r>
              <a:rPr lang="en-US" dirty="0" smtClean="0"/>
              <a:t>please can you </a:t>
            </a:r>
            <a:r>
              <a:rPr lang="en-US" dirty="0"/>
              <a:t>can email it to </a:t>
            </a:r>
            <a:r>
              <a:rPr lang="en-US" b="1" dirty="0" smtClean="0">
                <a:solidFill>
                  <a:srgbClr val="FFFF00"/>
                </a:solidFill>
                <a:latin typeface="Arial" panose="020B0604020202020204" pitchFamily="34" charset="0"/>
                <a:cs typeface="Arial" panose="020B0604020202020204" pitchFamily="34" charset="0"/>
              </a:rPr>
              <a:t>Waseem.khan2@nhs.net</a:t>
            </a:r>
            <a:r>
              <a:rPr lang="en-US" dirty="0"/>
              <a:t>	</a:t>
            </a:r>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8640"/>
            <a:ext cx="2051720" cy="144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2785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396038" cy="4724400"/>
          </a:xfrm>
        </p:spPr>
        <p:txBody>
          <a:bodyPr>
            <a:normAutofit fontScale="85000" lnSpcReduction="20000"/>
          </a:bodyPr>
          <a:lstStyle/>
          <a:p>
            <a:r>
              <a:rPr lang="en-US" b="1" dirty="0" smtClean="0"/>
              <a:t>Question</a:t>
            </a:r>
            <a:r>
              <a:rPr lang="en-US" b="1" dirty="0"/>
              <a:t>: When can I nominate? </a:t>
            </a:r>
          </a:p>
          <a:p>
            <a:r>
              <a:rPr lang="en-US" b="1" dirty="0">
                <a:solidFill>
                  <a:srgbClr val="FFFF00"/>
                </a:solidFill>
              </a:rPr>
              <a:t>Answer: The nomination period is </a:t>
            </a:r>
            <a:r>
              <a:rPr lang="en-US" b="1" dirty="0" smtClean="0">
                <a:solidFill>
                  <a:srgbClr val="FFFF00"/>
                </a:solidFill>
              </a:rPr>
              <a:t>between 9</a:t>
            </a:r>
            <a:r>
              <a:rPr lang="en-US" b="1" baseline="30000" dirty="0" smtClean="0">
                <a:solidFill>
                  <a:srgbClr val="FFFF00"/>
                </a:solidFill>
              </a:rPr>
              <a:t>th</a:t>
            </a:r>
            <a:r>
              <a:rPr lang="en-US" b="1" dirty="0" smtClean="0">
                <a:solidFill>
                  <a:srgbClr val="FFFF00"/>
                </a:solidFill>
              </a:rPr>
              <a:t> October and 24</a:t>
            </a:r>
            <a:r>
              <a:rPr lang="en-US" b="1" baseline="30000" dirty="0" smtClean="0">
                <a:solidFill>
                  <a:srgbClr val="FFFF00"/>
                </a:solidFill>
              </a:rPr>
              <a:t>th</a:t>
            </a:r>
            <a:r>
              <a:rPr lang="en-US" b="1" dirty="0" smtClean="0">
                <a:solidFill>
                  <a:srgbClr val="FFFF00"/>
                </a:solidFill>
              </a:rPr>
              <a:t> November 2017</a:t>
            </a:r>
          </a:p>
          <a:p>
            <a:r>
              <a:rPr lang="en-US" b="1" dirty="0" smtClean="0"/>
              <a:t>Question: How do I enter ? </a:t>
            </a:r>
            <a:endParaRPr lang="en-US" b="1" dirty="0"/>
          </a:p>
          <a:p>
            <a:r>
              <a:rPr lang="en-US" b="1" dirty="0">
                <a:solidFill>
                  <a:srgbClr val="FFFF00"/>
                </a:solidFill>
              </a:rPr>
              <a:t>Answer:</a:t>
            </a:r>
            <a:r>
              <a:rPr lang="en-US" b="1" i="1" dirty="0"/>
              <a:t> </a:t>
            </a:r>
            <a:r>
              <a:rPr lang="en-US" b="1" dirty="0" smtClean="0">
                <a:solidFill>
                  <a:srgbClr val="FFFF00"/>
                </a:solidFill>
              </a:rPr>
              <a:t>Complete the form in the information pack for each  award you enter.</a:t>
            </a:r>
          </a:p>
          <a:p>
            <a:r>
              <a:rPr lang="en-US" b="1" dirty="0" smtClean="0"/>
              <a:t>Question</a:t>
            </a:r>
            <a:r>
              <a:rPr lang="en-US" b="1" dirty="0"/>
              <a:t>: Where do I send the nominations? </a:t>
            </a:r>
          </a:p>
          <a:p>
            <a:r>
              <a:rPr lang="en-US" b="1" dirty="0">
                <a:solidFill>
                  <a:srgbClr val="FFFF00"/>
                </a:solidFill>
              </a:rPr>
              <a:t>Answer: All nominations should be sent by email to </a:t>
            </a:r>
            <a:r>
              <a:rPr lang="en-US" b="1" dirty="0" smtClean="0">
                <a:solidFill>
                  <a:srgbClr val="FFFF00"/>
                </a:solidFill>
                <a:latin typeface="Arial" panose="020B0604020202020204" pitchFamily="34" charset="0"/>
                <a:cs typeface="Arial" panose="020B0604020202020204" pitchFamily="34" charset="0"/>
              </a:rPr>
              <a:t>Waseem.khan2@nhs.net</a:t>
            </a:r>
            <a:r>
              <a:rPr lang="en-US" b="1" dirty="0">
                <a:solidFill>
                  <a:srgbClr val="FFFF00"/>
                </a:solidFill>
              </a:rPr>
              <a:t>.</a:t>
            </a:r>
            <a:endParaRPr lang="en-US" b="1" dirty="0" smtClean="0">
              <a:solidFill>
                <a:srgbClr val="FFFF00"/>
              </a:solidFill>
            </a:endParaRPr>
          </a:p>
          <a:p>
            <a:r>
              <a:rPr lang="en-GB" b="1" dirty="0"/>
              <a:t>Question</a:t>
            </a:r>
            <a:r>
              <a:rPr lang="en-GB" b="1" dirty="0" smtClean="0"/>
              <a:t>: How do  you define practice nurse?</a:t>
            </a:r>
            <a:endParaRPr lang="en-GB" b="1" dirty="0"/>
          </a:p>
          <a:p>
            <a:r>
              <a:rPr lang="en-US" b="1" dirty="0">
                <a:solidFill>
                  <a:srgbClr val="FFFF00"/>
                </a:solidFill>
              </a:rPr>
              <a:t>Answer: </a:t>
            </a:r>
            <a:r>
              <a:rPr lang="en-US" b="1" dirty="0" smtClean="0">
                <a:solidFill>
                  <a:srgbClr val="FFFF00"/>
                </a:solidFill>
              </a:rPr>
              <a:t>General practice employs nurses in a number of roles e.g., Advanced Nurse Practitioner, Practice Nurse, Primary Care Nurse -  any nurse working as part of a GP practice team  is eligible to enter. </a:t>
            </a:r>
          </a:p>
          <a:p>
            <a:r>
              <a:rPr lang="en-GB" b="1" dirty="0"/>
              <a:t>Question: How do  you </a:t>
            </a:r>
            <a:r>
              <a:rPr lang="en-GB" b="1" dirty="0" smtClean="0"/>
              <a:t>define Health Care </a:t>
            </a:r>
            <a:r>
              <a:rPr lang="en-GB" b="1" dirty="0"/>
              <a:t>A</a:t>
            </a:r>
            <a:r>
              <a:rPr lang="en-GB" b="1" dirty="0" smtClean="0"/>
              <a:t>ssistants?</a:t>
            </a:r>
            <a:endParaRPr lang="en-GB" b="1" dirty="0"/>
          </a:p>
          <a:p>
            <a:r>
              <a:rPr lang="en-US" b="1" dirty="0">
                <a:solidFill>
                  <a:srgbClr val="FFFF00"/>
                </a:solidFill>
              </a:rPr>
              <a:t>Answer: General practice employs </a:t>
            </a:r>
            <a:r>
              <a:rPr lang="en-US" b="1" dirty="0" smtClean="0">
                <a:solidFill>
                  <a:srgbClr val="FFFF00"/>
                </a:solidFill>
              </a:rPr>
              <a:t> non registered support workers in </a:t>
            </a:r>
            <a:r>
              <a:rPr lang="en-US" b="1" dirty="0">
                <a:solidFill>
                  <a:srgbClr val="FFFF00"/>
                </a:solidFill>
              </a:rPr>
              <a:t>a number of roles </a:t>
            </a:r>
            <a:r>
              <a:rPr lang="en-US" b="1" dirty="0" smtClean="0">
                <a:solidFill>
                  <a:srgbClr val="FFFF00"/>
                </a:solidFill>
              </a:rPr>
              <a:t>e.g., Assistant Practitioner</a:t>
            </a:r>
            <a:r>
              <a:rPr lang="en-US" b="1" dirty="0">
                <a:solidFill>
                  <a:srgbClr val="FFFF00"/>
                </a:solidFill>
              </a:rPr>
              <a:t>, </a:t>
            </a:r>
            <a:r>
              <a:rPr lang="en-US" b="1" dirty="0" smtClean="0">
                <a:solidFill>
                  <a:srgbClr val="FFFF00"/>
                </a:solidFill>
              </a:rPr>
              <a:t>Auxiliary </a:t>
            </a:r>
            <a:r>
              <a:rPr lang="en-US" b="1" dirty="0">
                <a:solidFill>
                  <a:srgbClr val="FFFF00"/>
                </a:solidFill>
              </a:rPr>
              <a:t>Nurse, </a:t>
            </a:r>
            <a:r>
              <a:rPr lang="en-US" b="1" dirty="0" smtClean="0">
                <a:solidFill>
                  <a:srgbClr val="FFFF00"/>
                </a:solidFill>
              </a:rPr>
              <a:t>Health Care Assistant, Health Care Support Worker-  </a:t>
            </a:r>
            <a:r>
              <a:rPr lang="en-US" b="1" dirty="0">
                <a:solidFill>
                  <a:srgbClr val="FFFF00"/>
                </a:solidFill>
              </a:rPr>
              <a:t>any </a:t>
            </a:r>
            <a:r>
              <a:rPr lang="en-US" b="1" dirty="0" smtClean="0">
                <a:solidFill>
                  <a:srgbClr val="FFFF00"/>
                </a:solidFill>
              </a:rPr>
              <a:t>support worker in a patient care role as </a:t>
            </a:r>
            <a:r>
              <a:rPr lang="en-US" b="1" dirty="0">
                <a:solidFill>
                  <a:srgbClr val="FFFF00"/>
                </a:solidFill>
              </a:rPr>
              <a:t>part of a GP practice team  is eligible to </a:t>
            </a:r>
            <a:r>
              <a:rPr lang="en-US" b="1" dirty="0" smtClean="0">
                <a:solidFill>
                  <a:srgbClr val="FFFF00"/>
                </a:solidFill>
              </a:rPr>
              <a:t>enter.</a:t>
            </a:r>
            <a:endParaRPr lang="en-US" b="1" dirty="0">
              <a:solidFill>
                <a:srgbClr val="FFFF00"/>
              </a:solidFill>
            </a:endParaRPr>
          </a:p>
          <a:p>
            <a:endParaRPr lang="en-GB" b="1" dirty="0" smtClean="0"/>
          </a:p>
          <a:p>
            <a:r>
              <a:rPr lang="en-US" dirty="0"/>
              <a:t>	</a:t>
            </a:r>
          </a:p>
          <a:p>
            <a:endParaRPr lang="en-GB" dirty="0"/>
          </a:p>
        </p:txBody>
      </p:sp>
      <p:sp>
        <p:nvSpPr>
          <p:cNvPr id="3" name="Title 2"/>
          <p:cNvSpPr>
            <a:spLocks noGrp="1"/>
          </p:cNvSpPr>
          <p:nvPr>
            <p:ph type="title"/>
          </p:nvPr>
        </p:nvSpPr>
        <p:spPr>
          <a:xfrm>
            <a:off x="352426" y="228600"/>
            <a:ext cx="7243910" cy="1066800"/>
          </a:xfrm>
        </p:spPr>
        <p:txBody>
          <a:bodyPr>
            <a:normAutofit fontScale="90000"/>
          </a:bodyPr>
          <a:lstStyle/>
          <a:p>
            <a:r>
              <a:rPr lang="en-US" dirty="0"/>
              <a:t> </a:t>
            </a:r>
            <a:r>
              <a:rPr lang="en-US" b="1" dirty="0"/>
              <a:t>Section 2 – Frequently Asked Questions (</a:t>
            </a:r>
            <a:r>
              <a:rPr lang="en-US" b="1" dirty="0" smtClean="0"/>
              <a:t>FAQs 1)</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8640"/>
            <a:ext cx="2051720" cy="144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752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396038" cy="4724400"/>
          </a:xfrm>
        </p:spPr>
        <p:txBody>
          <a:bodyPr>
            <a:normAutofit/>
          </a:bodyPr>
          <a:lstStyle/>
          <a:p>
            <a:endParaRPr lang="en-GB" b="1" dirty="0" smtClean="0"/>
          </a:p>
          <a:p>
            <a:r>
              <a:rPr lang="en-GB" b="1" dirty="0" smtClean="0"/>
              <a:t>Question</a:t>
            </a:r>
            <a:r>
              <a:rPr lang="en-GB" b="1" dirty="0"/>
              <a:t>: Who can nominate? </a:t>
            </a:r>
          </a:p>
          <a:p>
            <a:r>
              <a:rPr lang="en-US" b="1" dirty="0">
                <a:solidFill>
                  <a:srgbClr val="FFFF00"/>
                </a:solidFill>
              </a:rPr>
              <a:t>Answer: Nominations can be made by </a:t>
            </a:r>
            <a:r>
              <a:rPr lang="en-US" b="1" dirty="0" smtClean="0">
                <a:solidFill>
                  <a:srgbClr val="FFFF00"/>
                </a:solidFill>
              </a:rPr>
              <a:t>any of the following : primary care nurses, </a:t>
            </a:r>
            <a:r>
              <a:rPr lang="en-US" b="1" dirty="0">
                <a:solidFill>
                  <a:srgbClr val="FFFF00"/>
                </a:solidFill>
              </a:rPr>
              <a:t>care </a:t>
            </a:r>
            <a:r>
              <a:rPr lang="en-US" b="1" dirty="0" smtClean="0">
                <a:solidFill>
                  <a:srgbClr val="FFFF00"/>
                </a:solidFill>
              </a:rPr>
              <a:t>workers, colleagues, managers, patients, families or </a:t>
            </a:r>
            <a:r>
              <a:rPr lang="en-US" b="1" dirty="0">
                <a:solidFill>
                  <a:srgbClr val="FFFF00"/>
                </a:solidFill>
              </a:rPr>
              <a:t>carer or any other health or social care professional as long as they are able to demonstrate how the person they are nominating meets the </a:t>
            </a:r>
            <a:r>
              <a:rPr lang="en-US" b="1" dirty="0" smtClean="0">
                <a:solidFill>
                  <a:srgbClr val="FFFF00"/>
                </a:solidFill>
              </a:rPr>
              <a:t>criteria</a:t>
            </a:r>
            <a:r>
              <a:rPr lang="en-US" b="1" dirty="0">
                <a:solidFill>
                  <a:srgbClr val="FFFF00"/>
                </a:solidFill>
              </a:rPr>
              <a:t>.</a:t>
            </a:r>
          </a:p>
          <a:p>
            <a:r>
              <a:rPr lang="en-US" b="1" dirty="0"/>
              <a:t>Question: When will we know if a nomination has been successful? </a:t>
            </a:r>
          </a:p>
          <a:p>
            <a:r>
              <a:rPr lang="en-US" b="1" dirty="0">
                <a:solidFill>
                  <a:srgbClr val="FFFF00"/>
                </a:solidFill>
              </a:rPr>
              <a:t>Answer: The Judges are meeting to review the nominations in </a:t>
            </a:r>
            <a:r>
              <a:rPr lang="en-US" b="1" dirty="0" smtClean="0">
                <a:solidFill>
                  <a:srgbClr val="FFFF00"/>
                </a:solidFill>
              </a:rPr>
              <a:t>late November 2017  so shortlisted  </a:t>
            </a:r>
            <a:r>
              <a:rPr lang="en-US" b="1" dirty="0">
                <a:solidFill>
                  <a:srgbClr val="FFFF00"/>
                </a:solidFill>
              </a:rPr>
              <a:t>finalists will be notified </a:t>
            </a:r>
            <a:r>
              <a:rPr lang="en-US" b="1" dirty="0" smtClean="0">
                <a:solidFill>
                  <a:srgbClr val="FFFF00"/>
                </a:solidFill>
              </a:rPr>
              <a:t>mid December  2017. </a:t>
            </a:r>
            <a:endParaRPr lang="en-US" b="1" dirty="0">
              <a:solidFill>
                <a:srgbClr val="FFFF00"/>
              </a:solidFill>
            </a:endParaRPr>
          </a:p>
          <a:p>
            <a:r>
              <a:rPr lang="en-US" b="1" dirty="0"/>
              <a:t>Question: When will </a:t>
            </a:r>
            <a:r>
              <a:rPr lang="en-US" b="1" dirty="0" smtClean="0"/>
              <a:t>finalists be issued tickets </a:t>
            </a:r>
            <a:r>
              <a:rPr lang="en-US" b="1" dirty="0"/>
              <a:t>for the event? </a:t>
            </a:r>
          </a:p>
          <a:p>
            <a:r>
              <a:rPr lang="en-US" b="1" dirty="0">
                <a:solidFill>
                  <a:srgbClr val="FFFF00"/>
                </a:solidFill>
              </a:rPr>
              <a:t>Answer: </a:t>
            </a:r>
            <a:r>
              <a:rPr lang="en-US" b="1" dirty="0" smtClean="0">
                <a:solidFill>
                  <a:srgbClr val="FFFF00"/>
                </a:solidFill>
              </a:rPr>
              <a:t>Each CCG ‘s finalists will receive their tickets for the event in early January 2018.</a:t>
            </a:r>
            <a:r>
              <a:rPr lang="en-US" b="1" dirty="0"/>
              <a:t>	</a:t>
            </a:r>
          </a:p>
          <a:p>
            <a:endParaRPr lang="en-GB" dirty="0"/>
          </a:p>
        </p:txBody>
      </p:sp>
      <p:sp>
        <p:nvSpPr>
          <p:cNvPr id="3" name="Title 2"/>
          <p:cNvSpPr>
            <a:spLocks noGrp="1"/>
          </p:cNvSpPr>
          <p:nvPr>
            <p:ph type="title"/>
          </p:nvPr>
        </p:nvSpPr>
        <p:spPr/>
        <p:txBody>
          <a:bodyPr>
            <a:normAutofit fontScale="90000"/>
          </a:bodyPr>
          <a:lstStyle/>
          <a:p>
            <a:r>
              <a:rPr lang="en-US" dirty="0"/>
              <a:t> </a:t>
            </a:r>
            <a:r>
              <a:rPr lang="en-US" b="1" dirty="0"/>
              <a:t>Section 2 – Frequently Asked Questions (</a:t>
            </a:r>
            <a:r>
              <a:rPr lang="en-US" b="1" dirty="0" smtClean="0"/>
              <a:t>FAQs 2)</a:t>
            </a:r>
            <a:endParaRPr lang="en-GB" dirty="0"/>
          </a:p>
        </p:txBody>
      </p:sp>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8640"/>
            <a:ext cx="2051720" cy="144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800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8640"/>
            <a:ext cx="2051720" cy="1440159"/>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3"/>
          </p:nvPr>
        </p:nvSpPr>
        <p:spPr>
          <a:xfrm>
            <a:off x="352426" y="1463040"/>
            <a:ext cx="8468046" cy="5062304"/>
          </a:xfrm>
        </p:spPr>
        <p:txBody>
          <a:bodyPr>
            <a:normAutofit fontScale="77500" lnSpcReduction="20000"/>
          </a:bodyPr>
          <a:lstStyle/>
          <a:p>
            <a:r>
              <a:rPr lang="en-US" b="1" dirty="0"/>
              <a:t>This award recognises and rewards the vital </a:t>
            </a:r>
            <a:r>
              <a:rPr lang="en-US" b="1" dirty="0" smtClean="0"/>
              <a:t>contribution practice nurses provide in primary care . </a:t>
            </a:r>
            <a:r>
              <a:rPr lang="en-US" b="1" dirty="0"/>
              <a:t>The judges are seeking nominations from </a:t>
            </a:r>
            <a:r>
              <a:rPr lang="en-US" b="1" dirty="0" smtClean="0"/>
              <a:t>practice nurses </a:t>
            </a:r>
            <a:r>
              <a:rPr lang="en-US" b="1" dirty="0"/>
              <a:t>who consistently deliver </a:t>
            </a:r>
            <a:r>
              <a:rPr lang="en-US" b="1" dirty="0" smtClean="0"/>
              <a:t>confident contemporary care  </a:t>
            </a:r>
            <a:r>
              <a:rPr lang="en-US" b="1" dirty="0"/>
              <a:t>and who consistently perform above what is considered as the ‘norm</a:t>
            </a:r>
            <a:r>
              <a:rPr lang="en-US" b="1" dirty="0" smtClean="0"/>
              <a:t>’ for their peer group.</a:t>
            </a:r>
            <a:endParaRPr lang="en-US" b="1" dirty="0"/>
          </a:p>
          <a:p>
            <a:r>
              <a:rPr lang="en-US" b="1" dirty="0"/>
              <a:t>The </a:t>
            </a:r>
            <a:r>
              <a:rPr lang="en-US" b="1" dirty="0" smtClean="0"/>
              <a:t>nurse needs </a:t>
            </a:r>
            <a:r>
              <a:rPr lang="en-US" b="1" dirty="0"/>
              <a:t>to </a:t>
            </a:r>
            <a:r>
              <a:rPr lang="en-US" b="1" dirty="0" smtClean="0"/>
              <a:t>demonstrate their nursing expertise from one or more of  </a:t>
            </a:r>
            <a:r>
              <a:rPr lang="en-US" b="1" dirty="0"/>
              <a:t>the </a:t>
            </a:r>
            <a:r>
              <a:rPr lang="en-US" b="1" dirty="0" smtClean="0"/>
              <a:t>following areas: </a:t>
            </a:r>
            <a:endParaRPr lang="en-US" b="1" dirty="0"/>
          </a:p>
          <a:p>
            <a:pPr marL="285750" indent="-285750">
              <a:buFont typeface="Arial" panose="020B0604020202020204" pitchFamily="34" charset="0"/>
              <a:buChar char="•"/>
            </a:pPr>
            <a:r>
              <a:rPr lang="en-US" b="1" dirty="0"/>
              <a:t>How their patients </a:t>
            </a:r>
            <a:r>
              <a:rPr lang="en-US" b="1" dirty="0" smtClean="0"/>
              <a:t>have consistently </a:t>
            </a:r>
            <a:r>
              <a:rPr lang="en-US" b="1" dirty="0"/>
              <a:t>experienced  a better  experience, better care outcomes  and support because of their </a:t>
            </a:r>
            <a:r>
              <a:rPr lang="en-US" b="1" dirty="0" smtClean="0"/>
              <a:t>care</a:t>
            </a:r>
          </a:p>
          <a:p>
            <a:pPr marL="285750" indent="-285750">
              <a:buFont typeface="Arial" panose="020B0604020202020204" pitchFamily="34" charset="0"/>
              <a:buChar char="•"/>
            </a:pPr>
            <a:r>
              <a:rPr lang="en-US" b="1" dirty="0" smtClean="0"/>
              <a:t>How they have embedded a thorough programme of illness prevention  </a:t>
            </a:r>
            <a:endParaRPr lang="en-US" dirty="0"/>
          </a:p>
          <a:p>
            <a:pPr marL="285750" indent="-285750">
              <a:buFont typeface="Arial" panose="020B0604020202020204" pitchFamily="34" charset="0"/>
              <a:buChar char="•"/>
            </a:pPr>
            <a:r>
              <a:rPr lang="en-US" b="1" dirty="0" smtClean="0"/>
              <a:t>Where </a:t>
            </a:r>
            <a:r>
              <a:rPr lang="en-US" b="1" dirty="0"/>
              <a:t>and how the </a:t>
            </a:r>
            <a:r>
              <a:rPr lang="en-US" b="1" dirty="0" smtClean="0"/>
              <a:t>nurse works </a:t>
            </a:r>
            <a:r>
              <a:rPr lang="en-US" b="1" dirty="0"/>
              <a:t>collaboratively with or alongside the wider </a:t>
            </a:r>
            <a:r>
              <a:rPr lang="en-US" b="1" dirty="0" smtClean="0"/>
              <a:t>Health </a:t>
            </a:r>
            <a:r>
              <a:rPr lang="en-US" b="1" dirty="0"/>
              <a:t>and Social </a:t>
            </a:r>
            <a:r>
              <a:rPr lang="en-US" b="1" dirty="0" smtClean="0"/>
              <a:t>Care </a:t>
            </a:r>
            <a:r>
              <a:rPr lang="en-US" b="1" dirty="0"/>
              <a:t>teams such as </a:t>
            </a:r>
            <a:r>
              <a:rPr lang="en-US" b="1" dirty="0" smtClean="0"/>
              <a:t>GPs, District </a:t>
            </a:r>
            <a:r>
              <a:rPr lang="en-US" b="1" dirty="0"/>
              <a:t>Nursing, </a:t>
            </a:r>
            <a:r>
              <a:rPr lang="en-US" b="1" dirty="0" smtClean="0"/>
              <a:t>or </a:t>
            </a:r>
            <a:r>
              <a:rPr lang="en-US" b="1" dirty="0"/>
              <a:t>Social </a:t>
            </a:r>
            <a:r>
              <a:rPr lang="en-US" b="1" dirty="0" smtClean="0"/>
              <a:t>Workers </a:t>
            </a:r>
            <a:endParaRPr lang="en-US" dirty="0"/>
          </a:p>
          <a:p>
            <a:pPr marL="285750" indent="-285750">
              <a:buFont typeface="Arial" panose="020B0604020202020204" pitchFamily="34" charset="0"/>
              <a:buChar char="•"/>
            </a:pPr>
            <a:r>
              <a:rPr lang="en-US" b="1" dirty="0" smtClean="0"/>
              <a:t>How </a:t>
            </a:r>
            <a:r>
              <a:rPr lang="en-US" b="1" dirty="0"/>
              <a:t>they engage with the wider community such </a:t>
            </a:r>
            <a:r>
              <a:rPr lang="en-US" b="1" dirty="0" smtClean="0"/>
              <a:t>as </a:t>
            </a:r>
            <a:r>
              <a:rPr lang="en-US" b="1" dirty="0"/>
              <a:t>care </a:t>
            </a:r>
            <a:r>
              <a:rPr lang="en-US" b="1" dirty="0" smtClean="0"/>
              <a:t>homes,  practice patient groups</a:t>
            </a:r>
          </a:p>
          <a:p>
            <a:pPr marL="285750" indent="-285750">
              <a:buFont typeface="Arial" panose="020B0604020202020204" pitchFamily="34" charset="0"/>
              <a:buChar char="•"/>
            </a:pPr>
            <a:r>
              <a:rPr lang="en-US" b="1" dirty="0" smtClean="0"/>
              <a:t>How </a:t>
            </a:r>
            <a:r>
              <a:rPr lang="en-US" b="1" dirty="0"/>
              <a:t>they have </a:t>
            </a:r>
            <a:r>
              <a:rPr lang="en-US" b="1" dirty="0" smtClean="0"/>
              <a:t>contributed </a:t>
            </a:r>
            <a:r>
              <a:rPr lang="en-US" b="1" dirty="0"/>
              <a:t>to improving </a:t>
            </a:r>
            <a:r>
              <a:rPr lang="en-US" b="1" dirty="0" smtClean="0"/>
              <a:t>quality improvement within the practice setting </a:t>
            </a:r>
            <a:endParaRPr lang="en-US" dirty="0"/>
          </a:p>
          <a:p>
            <a:pPr marL="285750" indent="-285750">
              <a:buFont typeface="Arial" panose="020B0604020202020204" pitchFamily="34" charset="0"/>
              <a:buChar char="•"/>
            </a:pPr>
            <a:r>
              <a:rPr lang="en-US" b="1" dirty="0" smtClean="0"/>
              <a:t>What </a:t>
            </a:r>
            <a:r>
              <a:rPr lang="en-US" b="1" dirty="0"/>
              <a:t>is different about the care they </a:t>
            </a:r>
            <a:r>
              <a:rPr lang="en-US" b="1" dirty="0" smtClean="0"/>
              <a:t>provide </a:t>
            </a:r>
            <a:endParaRPr lang="en-US" dirty="0"/>
          </a:p>
          <a:p>
            <a:pPr marL="285750" indent="-285750">
              <a:buFont typeface="Arial" panose="020B0604020202020204" pitchFamily="34" charset="0"/>
              <a:buChar char="•"/>
            </a:pPr>
            <a:r>
              <a:rPr lang="en-US" b="1" dirty="0" smtClean="0"/>
              <a:t>How </a:t>
            </a:r>
            <a:r>
              <a:rPr lang="en-US" b="1" dirty="0"/>
              <a:t>they have engaged </a:t>
            </a:r>
            <a:r>
              <a:rPr lang="en-US" b="1" dirty="0" smtClean="0"/>
              <a:t>with patients </a:t>
            </a:r>
          </a:p>
          <a:p>
            <a:pPr marL="285750" indent="-285750">
              <a:buFont typeface="Arial" panose="020B0604020202020204" pitchFamily="34" charset="0"/>
              <a:buChar char="•"/>
            </a:pPr>
            <a:r>
              <a:rPr lang="en-US" b="1" dirty="0" smtClean="0"/>
              <a:t>How they obtain feedback on the care that they provide</a:t>
            </a:r>
            <a:endParaRPr lang="en-US" dirty="0"/>
          </a:p>
          <a:p>
            <a:endParaRPr lang="en-GB" dirty="0"/>
          </a:p>
          <a:p>
            <a:r>
              <a:rPr lang="en-US" dirty="0"/>
              <a:t>This award is open to </a:t>
            </a:r>
            <a:r>
              <a:rPr lang="en-US" dirty="0" smtClean="0"/>
              <a:t>nurses that </a:t>
            </a:r>
            <a:r>
              <a:rPr lang="en-US" dirty="0"/>
              <a:t>provide </a:t>
            </a:r>
            <a:r>
              <a:rPr lang="en-US" dirty="0" smtClean="0"/>
              <a:t>care as part of a General Practice setting.</a:t>
            </a:r>
          </a:p>
          <a:p>
            <a:r>
              <a:rPr lang="en-US" dirty="0" smtClean="0"/>
              <a:t>Entries </a:t>
            </a:r>
            <a:r>
              <a:rPr lang="en-US" dirty="0"/>
              <a:t>are welcomed from the </a:t>
            </a:r>
            <a:r>
              <a:rPr lang="en-US" dirty="0" smtClean="0"/>
              <a:t>entire practice nurse workforce of Greater Manchester. Nurses can </a:t>
            </a:r>
            <a:r>
              <a:rPr lang="en-US" dirty="0"/>
              <a:t>either nominate themselves, or be nominated by a care professional, patient or carer. 	</a:t>
            </a:r>
          </a:p>
          <a:p>
            <a:endParaRPr lang="en-GB" dirty="0"/>
          </a:p>
        </p:txBody>
      </p:sp>
      <p:sp>
        <p:nvSpPr>
          <p:cNvPr id="3" name="Title 2"/>
          <p:cNvSpPr>
            <a:spLocks noGrp="1"/>
          </p:cNvSpPr>
          <p:nvPr>
            <p:ph type="title"/>
          </p:nvPr>
        </p:nvSpPr>
        <p:spPr/>
        <p:txBody>
          <a:bodyPr/>
          <a:lstStyle/>
          <a:p>
            <a:pPr algn="ctr"/>
            <a:r>
              <a:rPr lang="en-GB" dirty="0" smtClean="0"/>
              <a:t>General Practice Nurse of the Year </a:t>
            </a:r>
            <a:endParaRPr lang="en-GB" dirty="0"/>
          </a:p>
        </p:txBody>
      </p:sp>
    </p:spTree>
    <p:extLst>
      <p:ext uri="{BB962C8B-B14F-4D97-AF65-F5344CB8AC3E}">
        <p14:creationId xmlns:p14="http://schemas.microsoft.com/office/powerpoint/2010/main" val="2753445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260646"/>
            <a:ext cx="1835696" cy="136815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algn="ctr"/>
            <a:r>
              <a:rPr lang="en-GB" dirty="0" smtClean="0"/>
              <a:t>Health Care Practitioner of the Year </a:t>
            </a:r>
            <a:endParaRPr lang="en-GB" dirty="0"/>
          </a:p>
        </p:txBody>
      </p:sp>
      <p:sp>
        <p:nvSpPr>
          <p:cNvPr id="5" name="Rectangle 4"/>
          <p:cNvSpPr/>
          <p:nvPr/>
        </p:nvSpPr>
        <p:spPr>
          <a:xfrm>
            <a:off x="395536" y="1268760"/>
            <a:ext cx="8424936" cy="4616648"/>
          </a:xfrm>
          <a:prstGeom prst="rect">
            <a:avLst/>
          </a:prstGeom>
        </p:spPr>
        <p:txBody>
          <a:bodyPr wrap="square">
            <a:spAutoFit/>
          </a:bodyPr>
          <a:lstStyle/>
          <a:p>
            <a:r>
              <a:rPr lang="en-US" sz="1400" b="1" dirty="0"/>
              <a:t>This award recognises and rewards the vital contribution </a:t>
            </a:r>
            <a:r>
              <a:rPr lang="en-US" sz="1400" b="1" dirty="0" smtClean="0"/>
              <a:t>Health Care Practitioners (HCPs) provide </a:t>
            </a:r>
            <a:r>
              <a:rPr lang="en-US" sz="1400" b="1" dirty="0"/>
              <a:t>in primary care . The judges are seeking nominations from </a:t>
            </a:r>
            <a:r>
              <a:rPr lang="en-US" sz="1400" b="1" dirty="0" smtClean="0"/>
              <a:t>HCPs </a:t>
            </a:r>
            <a:r>
              <a:rPr lang="en-US" sz="1400" b="1" dirty="0"/>
              <a:t>who consistently deliver confident contemporary care  and who consistently perform above what is considered as the ‘norm’ for their peer group</a:t>
            </a:r>
            <a:r>
              <a:rPr lang="en-US" sz="1400" b="1" dirty="0" smtClean="0"/>
              <a:t>.</a:t>
            </a:r>
          </a:p>
          <a:p>
            <a:endParaRPr lang="en-US" sz="1400" b="1" dirty="0"/>
          </a:p>
          <a:p>
            <a:endParaRPr lang="en-US" sz="1400" b="1" dirty="0"/>
          </a:p>
          <a:p>
            <a:r>
              <a:rPr lang="en-US" sz="1400" b="1" dirty="0"/>
              <a:t>The </a:t>
            </a:r>
            <a:r>
              <a:rPr lang="en-US" sz="1400" b="1" dirty="0" smtClean="0"/>
              <a:t>HCP  </a:t>
            </a:r>
            <a:r>
              <a:rPr lang="en-US" sz="1400" b="1" dirty="0"/>
              <a:t>needs to demonstrate their </a:t>
            </a:r>
            <a:r>
              <a:rPr lang="en-US" sz="1400" b="1" dirty="0" smtClean="0"/>
              <a:t>care excellence </a:t>
            </a:r>
            <a:r>
              <a:rPr lang="en-US" sz="1400" b="1" dirty="0"/>
              <a:t>from one or more of  the following areas: </a:t>
            </a:r>
          </a:p>
          <a:p>
            <a:pPr marL="285750" indent="-285750">
              <a:buFont typeface="Arial" panose="020B0604020202020204" pitchFamily="34" charset="0"/>
              <a:buChar char="•"/>
            </a:pPr>
            <a:r>
              <a:rPr lang="en-US" sz="1400" b="1" dirty="0"/>
              <a:t>How their patients have consistently experienced  a better  experience, better care outcomes  and support because of their </a:t>
            </a:r>
            <a:r>
              <a:rPr lang="en-US" sz="1400" b="1" dirty="0" smtClean="0"/>
              <a:t>care</a:t>
            </a:r>
            <a:endParaRPr lang="en-US" sz="1400" b="1" dirty="0"/>
          </a:p>
          <a:p>
            <a:pPr marL="285750" indent="-285750">
              <a:buFont typeface="Arial" panose="020B0604020202020204" pitchFamily="34" charset="0"/>
              <a:buChar char="•"/>
            </a:pPr>
            <a:r>
              <a:rPr lang="en-US" sz="1400" b="1" dirty="0"/>
              <a:t>How they have </a:t>
            </a:r>
            <a:r>
              <a:rPr lang="en-US" sz="1400" b="1" dirty="0" smtClean="0"/>
              <a:t>contributed to a </a:t>
            </a:r>
            <a:r>
              <a:rPr lang="en-US" sz="1400" b="1" dirty="0"/>
              <a:t>thorough programme of illness prevention  </a:t>
            </a:r>
            <a:r>
              <a:rPr lang="en-US" sz="1400" b="1" dirty="0" smtClean="0"/>
              <a:t>at the practice</a:t>
            </a:r>
            <a:endParaRPr lang="en-US" sz="1400" dirty="0"/>
          </a:p>
          <a:p>
            <a:pPr marL="285750" indent="-285750">
              <a:buFont typeface="Arial" panose="020B0604020202020204" pitchFamily="34" charset="0"/>
              <a:buChar char="•"/>
            </a:pPr>
            <a:r>
              <a:rPr lang="en-US" sz="1400" b="1" dirty="0"/>
              <a:t>Where and how the </a:t>
            </a:r>
            <a:r>
              <a:rPr lang="en-US" sz="1400" b="1" dirty="0" smtClean="0"/>
              <a:t>HCP works </a:t>
            </a:r>
            <a:r>
              <a:rPr lang="en-US" sz="1400" b="1" dirty="0"/>
              <a:t>collaboratively with or alongside the wider Health and Social </a:t>
            </a:r>
            <a:r>
              <a:rPr lang="en-US" sz="1400" b="1" dirty="0" smtClean="0"/>
              <a:t>Care </a:t>
            </a:r>
            <a:r>
              <a:rPr lang="en-US" sz="1400" b="1" dirty="0"/>
              <a:t>teams such as GPs, District Nursing, or Social </a:t>
            </a:r>
            <a:r>
              <a:rPr lang="en-US" sz="1400" b="1" dirty="0" smtClean="0"/>
              <a:t>Workers</a:t>
            </a:r>
            <a:endParaRPr lang="en-US" sz="1400" dirty="0"/>
          </a:p>
          <a:p>
            <a:pPr marL="285750" indent="-285750">
              <a:buFont typeface="Arial" panose="020B0604020202020204" pitchFamily="34" charset="0"/>
              <a:buChar char="•"/>
            </a:pPr>
            <a:r>
              <a:rPr lang="en-US" sz="1400" b="1" dirty="0"/>
              <a:t>How </a:t>
            </a:r>
            <a:r>
              <a:rPr lang="en-US" sz="1400" b="1" dirty="0" smtClean="0"/>
              <a:t>the HCP engages with </a:t>
            </a:r>
            <a:r>
              <a:rPr lang="en-US" sz="1400" b="1" dirty="0"/>
              <a:t>the wider community such as care homes,  practice patient </a:t>
            </a:r>
            <a:r>
              <a:rPr lang="en-US" sz="1400" b="1" dirty="0" smtClean="0"/>
              <a:t>groups;</a:t>
            </a:r>
            <a:endParaRPr lang="en-US" sz="1400" b="1" dirty="0"/>
          </a:p>
          <a:p>
            <a:pPr marL="285750" indent="-285750">
              <a:buFont typeface="Arial" panose="020B0604020202020204" pitchFamily="34" charset="0"/>
              <a:buChar char="•"/>
            </a:pPr>
            <a:r>
              <a:rPr lang="en-US" sz="1400" b="1" dirty="0"/>
              <a:t>How they have contributed to improving quality improvement within the practice setting </a:t>
            </a:r>
            <a:endParaRPr lang="en-US" sz="1400" dirty="0"/>
          </a:p>
          <a:p>
            <a:pPr marL="285750" indent="-285750">
              <a:buFont typeface="Arial" panose="020B0604020202020204" pitchFamily="34" charset="0"/>
              <a:buChar char="•"/>
            </a:pPr>
            <a:r>
              <a:rPr lang="en-US" sz="1400" b="1" dirty="0"/>
              <a:t>What is different about the care they </a:t>
            </a:r>
            <a:r>
              <a:rPr lang="en-US" sz="1400" b="1" dirty="0" smtClean="0"/>
              <a:t>provide</a:t>
            </a:r>
            <a:endParaRPr lang="en-US" sz="1400" dirty="0"/>
          </a:p>
          <a:p>
            <a:pPr marL="285750" indent="-285750">
              <a:buFont typeface="Arial" panose="020B0604020202020204" pitchFamily="34" charset="0"/>
              <a:buChar char="•"/>
            </a:pPr>
            <a:r>
              <a:rPr lang="en-US" sz="1400" b="1" dirty="0"/>
              <a:t>How they have engaged with </a:t>
            </a:r>
            <a:r>
              <a:rPr lang="en-US" sz="1400" b="1" dirty="0" smtClean="0"/>
              <a:t>patient</a:t>
            </a:r>
          </a:p>
          <a:p>
            <a:pPr marL="285750" indent="-285750">
              <a:buFont typeface="Arial" panose="020B0604020202020204" pitchFamily="34" charset="0"/>
              <a:buChar char="•"/>
            </a:pPr>
            <a:r>
              <a:rPr lang="en-US" sz="1400" b="1" dirty="0" smtClean="0"/>
              <a:t>How they obtain feedback on the care that they provide</a:t>
            </a:r>
            <a:endParaRPr lang="en-US" sz="1400" dirty="0"/>
          </a:p>
          <a:p>
            <a:endParaRPr lang="en-GB" sz="1400" dirty="0"/>
          </a:p>
          <a:p>
            <a:r>
              <a:rPr lang="en-US" sz="1400" dirty="0"/>
              <a:t>This award is open to </a:t>
            </a:r>
            <a:r>
              <a:rPr lang="en-US" sz="1400" dirty="0" smtClean="0"/>
              <a:t>HCPs  </a:t>
            </a:r>
            <a:r>
              <a:rPr lang="en-US" sz="1400" dirty="0"/>
              <a:t>that provide care as part of a General Practice setting .</a:t>
            </a:r>
          </a:p>
          <a:p>
            <a:r>
              <a:rPr lang="en-US" sz="1400" dirty="0" smtClean="0"/>
              <a:t>Entries </a:t>
            </a:r>
            <a:r>
              <a:rPr lang="en-US" sz="1400" dirty="0"/>
              <a:t>are welcomed from the entire </a:t>
            </a:r>
            <a:r>
              <a:rPr lang="en-US" sz="1400" dirty="0" smtClean="0"/>
              <a:t>HCP workforce </a:t>
            </a:r>
            <a:r>
              <a:rPr lang="en-US" sz="1400" dirty="0"/>
              <a:t>of Greater Manchester </a:t>
            </a:r>
            <a:r>
              <a:rPr lang="en-US" sz="1400" dirty="0" smtClean="0"/>
              <a:t>. HCPs can </a:t>
            </a:r>
            <a:r>
              <a:rPr lang="en-US" sz="1400" dirty="0"/>
              <a:t>either nominate themselves, or be nominated by a care professional, patient or carer. </a:t>
            </a:r>
            <a:endParaRPr lang="en-GB" sz="1400" dirty="0"/>
          </a:p>
        </p:txBody>
      </p:sp>
    </p:spTree>
    <p:extLst>
      <p:ext uri="{BB962C8B-B14F-4D97-AF65-F5344CB8AC3E}">
        <p14:creationId xmlns:p14="http://schemas.microsoft.com/office/powerpoint/2010/main" val="2525045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Diamond, Gem, Jewel, Shiny, Fash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3"/>
            <a:ext cx="1368152" cy="1512168"/>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3"/>
          </p:nvPr>
        </p:nvSpPr>
        <p:spPr/>
        <p:txBody>
          <a:bodyPr>
            <a:normAutofit lnSpcReduction="10000"/>
          </a:bodyPr>
          <a:lstStyle/>
          <a:p>
            <a:r>
              <a:rPr lang="en-US" sz="1400" b="1" dirty="0"/>
              <a:t>This award recognises and rewards the vital contribution </a:t>
            </a:r>
            <a:r>
              <a:rPr lang="en-US" sz="1400" b="1" dirty="0" smtClean="0"/>
              <a:t>training practices provide </a:t>
            </a:r>
            <a:r>
              <a:rPr lang="en-US" sz="1400" b="1" dirty="0"/>
              <a:t>in primary care . The judges are seeking nominations from </a:t>
            </a:r>
            <a:r>
              <a:rPr lang="en-US" sz="1400" b="1" dirty="0" smtClean="0"/>
              <a:t>training practices  </a:t>
            </a:r>
            <a:r>
              <a:rPr lang="en-US" sz="1400" b="1" dirty="0"/>
              <a:t>who consistently deliver confident contemporary care  and who consistently perform above what is considered as the ‘norm’ for their peer </a:t>
            </a:r>
            <a:r>
              <a:rPr lang="en-US" sz="1400" b="1" dirty="0" smtClean="0"/>
              <a:t>group, and therefore provide an excellent setting for the practice nurse trainee.</a:t>
            </a:r>
          </a:p>
          <a:p>
            <a:r>
              <a:rPr lang="en-US" sz="1400" b="1" dirty="0"/>
              <a:t>The </a:t>
            </a:r>
            <a:r>
              <a:rPr lang="en-US" sz="1400" b="1" dirty="0" smtClean="0"/>
              <a:t> </a:t>
            </a:r>
            <a:r>
              <a:rPr lang="en-US" sz="1400" b="1" dirty="0"/>
              <a:t>needs to demonstrate their </a:t>
            </a:r>
            <a:r>
              <a:rPr lang="en-US" sz="1400" b="1" dirty="0" smtClean="0"/>
              <a:t>excellence </a:t>
            </a:r>
            <a:r>
              <a:rPr lang="en-US" sz="1400" b="1" dirty="0"/>
              <a:t>from one or more of  the following areas: </a:t>
            </a:r>
            <a:endParaRPr lang="en-US" sz="1400" b="1" dirty="0" smtClean="0"/>
          </a:p>
          <a:p>
            <a:pPr marL="285750" indent="-285750">
              <a:buFont typeface="Arial" panose="020B0604020202020204" pitchFamily="34" charset="0"/>
              <a:buChar char="•"/>
            </a:pPr>
            <a:r>
              <a:rPr lang="en-US" sz="1400" b="1" dirty="0" smtClean="0"/>
              <a:t>Establishment/provision of good induction and training programmes </a:t>
            </a:r>
          </a:p>
          <a:p>
            <a:pPr marL="285750" indent="-285750">
              <a:buFont typeface="Arial" panose="020B0604020202020204" pitchFamily="34" charset="0"/>
              <a:buChar char="•"/>
            </a:pPr>
            <a:r>
              <a:rPr lang="en-US" sz="1400" b="1" dirty="0" smtClean="0"/>
              <a:t>Support access to training for the wide range of general practice services provided by </a:t>
            </a:r>
            <a:r>
              <a:rPr lang="en-US" sz="1400" b="1" dirty="0"/>
              <a:t>n</a:t>
            </a:r>
            <a:r>
              <a:rPr lang="en-US" sz="1400" b="1" dirty="0" smtClean="0"/>
              <a:t>urses</a:t>
            </a:r>
          </a:p>
          <a:p>
            <a:pPr marL="285750" indent="-285750">
              <a:buFont typeface="Arial" panose="020B0604020202020204" pitchFamily="34" charset="0"/>
              <a:buChar char="•"/>
            </a:pPr>
            <a:r>
              <a:rPr lang="en-US" sz="1400" b="1" dirty="0" smtClean="0"/>
              <a:t>Provide excellent mentorship to trainees to enable confident capable practice nurses to practice safely </a:t>
            </a:r>
          </a:p>
          <a:p>
            <a:pPr marL="285750" indent="-285750">
              <a:buFont typeface="Arial" panose="020B0604020202020204" pitchFamily="34" charset="0"/>
              <a:buChar char="•"/>
            </a:pPr>
            <a:r>
              <a:rPr lang="en-US" sz="1400" b="1" dirty="0" smtClean="0"/>
              <a:t>Support access to clinical academic programmes that enable the development of advanced roles in primary care </a:t>
            </a:r>
          </a:p>
          <a:p>
            <a:pPr marL="285750" indent="-285750">
              <a:buFont typeface="Arial" panose="020B0604020202020204" pitchFamily="34" charset="0"/>
              <a:buChar char="•"/>
            </a:pPr>
            <a:r>
              <a:rPr lang="en-US" sz="1400" b="1" dirty="0" smtClean="0"/>
              <a:t>Demonstrate a good relationship with academic institutions</a:t>
            </a:r>
          </a:p>
          <a:p>
            <a:r>
              <a:rPr lang="en-US" sz="1400" dirty="0"/>
              <a:t>This award is open </a:t>
            </a:r>
            <a:r>
              <a:rPr lang="en-US" sz="1400" dirty="0" smtClean="0"/>
              <a:t>to Training Practices that </a:t>
            </a:r>
            <a:r>
              <a:rPr lang="en-US" sz="1400" dirty="0"/>
              <a:t>provide care as part of a General Practice </a:t>
            </a:r>
            <a:r>
              <a:rPr lang="en-US" sz="1400" dirty="0" smtClean="0"/>
              <a:t>setting</a:t>
            </a:r>
            <a:endParaRPr lang="en-US" sz="1400" dirty="0"/>
          </a:p>
          <a:p>
            <a:r>
              <a:rPr lang="en-US" sz="1400" dirty="0"/>
              <a:t>Entries are welcomed from the </a:t>
            </a:r>
            <a:r>
              <a:rPr lang="en-US" sz="1400" dirty="0" smtClean="0"/>
              <a:t>student practice nurse population, educational establishments, GP’s , Nurses and Practice Managers working in Training Practices in Greater Manchester  </a:t>
            </a:r>
            <a:endParaRPr lang="en-US" sz="1400" b="1" dirty="0"/>
          </a:p>
          <a:p>
            <a:endParaRPr lang="en-GB" dirty="0"/>
          </a:p>
        </p:txBody>
      </p:sp>
      <p:sp>
        <p:nvSpPr>
          <p:cNvPr id="3" name="Title 2"/>
          <p:cNvSpPr>
            <a:spLocks noGrp="1"/>
          </p:cNvSpPr>
          <p:nvPr>
            <p:ph type="title"/>
          </p:nvPr>
        </p:nvSpPr>
        <p:spPr/>
        <p:txBody>
          <a:bodyPr>
            <a:normAutofit fontScale="90000"/>
          </a:bodyPr>
          <a:lstStyle/>
          <a:p>
            <a:pPr algn="ctr"/>
            <a:r>
              <a:rPr lang="en-GB" dirty="0" smtClean="0"/>
              <a:t>Innovative Training Practice of the Year ( for practice Nurse students)</a:t>
            </a:r>
            <a:endParaRPr lang="en-GB" dirty="0"/>
          </a:p>
        </p:txBody>
      </p:sp>
    </p:spTree>
    <p:extLst>
      <p:ext uri="{BB962C8B-B14F-4D97-AF65-F5344CB8AC3E}">
        <p14:creationId xmlns:p14="http://schemas.microsoft.com/office/powerpoint/2010/main" val="5722520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TM01790491[[fn=Mylar]]</Template>
  <TotalTime>574</TotalTime>
  <Words>2549</Words>
  <Application>Microsoft Office PowerPoint</Application>
  <PresentationFormat>On-screen Show (4:3)</PresentationFormat>
  <Paragraphs>165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Mylar</vt:lpstr>
      <vt:lpstr>“There’s nothing general about  General Practice Nursing” </vt:lpstr>
      <vt:lpstr>“There’s nothing general about  General Practice Nursing” </vt:lpstr>
      <vt:lpstr>“There’s nothing general about General Practice Nursing” </vt:lpstr>
      <vt:lpstr>         Guidance for Completing Nominations</vt:lpstr>
      <vt:lpstr> Section 2 – Frequently Asked Questions (FAQs 1)</vt:lpstr>
      <vt:lpstr> Section 2 – Frequently Asked Questions (FAQs 2)</vt:lpstr>
      <vt:lpstr>General Practice Nurse of the Year </vt:lpstr>
      <vt:lpstr>Health Care Practitioner of the Year </vt:lpstr>
      <vt:lpstr>Innovative Training Practice of the Year ( for practice Nurse students)</vt:lpstr>
      <vt:lpstr>People’s Choice Award </vt:lpstr>
      <vt:lpstr>Rising Star ( for Practice Nurses with less than 2 years experience) </vt:lpstr>
      <vt:lpstr>Practice Nursing Team of the Year </vt:lpstr>
      <vt:lpstr>Inspirational Leader Award</vt:lpstr>
      <vt:lpstr>Transforming Services Award</vt:lpstr>
      <vt:lpstr>GPN Innovator of the Year </vt:lpstr>
    </vt:vector>
  </TitlesOfParts>
  <Company>NWCSU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“There’s nothing general about General Practice Nursing”</dc:title>
  <dc:creator>Anita.Rolfe1</dc:creator>
  <cp:lastModifiedBy>Anita Rolfe</cp:lastModifiedBy>
  <cp:revision>27</cp:revision>
  <dcterms:created xsi:type="dcterms:W3CDTF">2017-09-29T12:58:29Z</dcterms:created>
  <dcterms:modified xsi:type="dcterms:W3CDTF">2017-10-03T09:11:12Z</dcterms:modified>
</cp:coreProperties>
</file>